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aleway"/>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aleway-boldItalic.fntdata"/><Relationship Id="rId25" Type="http://schemas.openxmlformats.org/officeDocument/2006/relationships/font" Target="fonts/Raleway-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nl"/>
              <a:t>Welkom allemaal. Mijn naam is Pieter Beekman, 32 jaar en woonachtig in Barendrecht. Naast dat ik wedstrijden van Man Utd volg, me vermaak met retro en boardgames en druk ben als kersverse vader ben ik ook nog frontend developer bij Incentro Rotterdam. Afgelopen jaar heb ik gewerkt aan enkele projecten waarbij Ionic gebruikt is. En daar kwam o.a. ook het gebruik van pushberichten bij kijken. Van te voren was ik altijd een beetje huiverig om daar iets mee te doen, maar na een paar ervaringen kan ik jullie gerust stellen… het valt mee. Daarom wil ik jullie graag introduceren in de wereld van pushberichten.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nl"/>
              <a:t>Even voor de volledigheid, dit is een definitie van een pushbericht. Mensen downloaden je app, geven toestemming om pushberichten te ontvangen en vervolgens kun jij handmatig of geautomatiseerd de mensen bestoken met pushberichten.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nl"/>
              <a:t>Tot zover niet nieuws lijkt mij?</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nl"/>
              <a:t>Ok, en dan wil je pushberichten gaan gebruiken. Welke partij ga je daar voor gebruiken? Een simpele zoekopdracht geeft al genoeg mogelijkheden. Een beetje gevalletje door het bomen het bos niet meer zien. Ik heb met twee van deze opties gewerkt: het bekende Urban Airship en de push service van Ionic zelf. De andere services zijn over het algemeen een beetje hetzelfde.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nl"/>
              <a:t>Wat me in eerste instantie al opviel was dat er een gratis versie van UA beschikbaar is. Je kan dat tot max 1000 members op je service laten abonneren en je krijgt wat last van sales-tijgers. Maar ok, je kunt wel pushberichten verzenden. Wil je van meer mogelijkheden gebruik maken, dan ga je ook meer betalen.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nl"/>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nl"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3.png"/><Relationship Id="rId4"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5.png"/><Relationship Id="rId4" Type="http://schemas.openxmlformats.org/officeDocument/2006/relationships/image" Target="../media/image07.png"/><Relationship Id="rId5" Type="http://schemas.openxmlformats.org/officeDocument/2006/relationships/image" Target="../media/image09.png"/><Relationship Id="rId6" Type="http://schemas.openxmlformats.org/officeDocument/2006/relationships/image" Target="../media/image02.png"/><Relationship Id="rId7" Type="http://schemas.openxmlformats.org/officeDocument/2006/relationships/image" Target="../media/image0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1.png"/><Relationship Id="rId4" Type="http://schemas.openxmlformats.org/officeDocument/2006/relationships/image" Target="../media/image00.png"/><Relationship Id="rId5" Type="http://schemas.openxmlformats.org/officeDocument/2006/relationships/image" Target="../media/image03.png"/><Relationship Id="rId6" Type="http://schemas.openxmlformats.org/officeDocument/2006/relationships/image" Target="../media/image10.png"/><Relationship Id="rId7" Type="http://schemas.openxmlformats.org/officeDocument/2006/relationships/image" Target="../media/image08.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nvSpPr>
        <p:spPr>
          <a:xfrm>
            <a:off x="0" y="685800"/>
            <a:ext cx="9144000" cy="2220300"/>
          </a:xfrm>
          <a:prstGeom prst="rect">
            <a:avLst/>
          </a:prstGeom>
          <a:noFill/>
          <a:ln>
            <a:noFill/>
          </a:ln>
        </p:spPr>
        <p:txBody>
          <a:bodyPr anchorCtr="0" anchor="ctr" bIns="91425" lIns="91425" rIns="91425" tIns="91425">
            <a:noAutofit/>
          </a:bodyPr>
          <a:lstStyle/>
          <a:p>
            <a:pPr lvl="0" rtl="0" algn="ctr">
              <a:spcBef>
                <a:spcPts val="0"/>
              </a:spcBef>
              <a:buNone/>
            </a:pPr>
            <a:r>
              <a:rPr lang="nl" sz="6000">
                <a:solidFill>
                  <a:srgbClr val="1EA3FF"/>
                </a:solidFill>
              </a:rPr>
              <a:t>Ionic</a:t>
            </a:r>
            <a:r>
              <a:rPr lang="nl" sz="6000">
                <a:solidFill>
                  <a:srgbClr val="333333"/>
                </a:solidFill>
              </a:rPr>
              <a:t> </a:t>
            </a:r>
            <a:r>
              <a:rPr lang="nl" sz="6000">
                <a:solidFill>
                  <a:srgbClr val="1EA3FF"/>
                </a:solidFill>
              </a:rPr>
              <a:t>♥</a:t>
            </a:r>
            <a:r>
              <a:rPr lang="nl" sz="6000">
                <a:solidFill>
                  <a:schemeClr val="dk1"/>
                </a:solidFill>
              </a:rPr>
              <a:t> Push</a:t>
            </a:r>
          </a:p>
        </p:txBody>
      </p:sp>
      <p:pic>
        <p:nvPicPr>
          <p:cNvPr id="55" name="Shape 55"/>
          <p:cNvPicPr preferRelativeResize="0"/>
          <p:nvPr/>
        </p:nvPicPr>
        <p:blipFill>
          <a:blip r:embed="rId3">
            <a:alphaModFix/>
          </a:blip>
          <a:stretch>
            <a:fillRect/>
          </a:stretch>
        </p:blipFill>
        <p:spPr>
          <a:xfrm>
            <a:off x="4690525" y="2641037"/>
            <a:ext cx="2764200" cy="1107750"/>
          </a:xfrm>
          <a:prstGeom prst="rect">
            <a:avLst/>
          </a:prstGeom>
          <a:noFill/>
          <a:ln>
            <a:noFill/>
          </a:ln>
        </p:spPr>
      </p:pic>
      <p:pic>
        <p:nvPicPr>
          <p:cNvPr id="56" name="Shape 56"/>
          <p:cNvPicPr preferRelativeResize="0"/>
          <p:nvPr/>
        </p:nvPicPr>
        <p:blipFill rotWithShape="1">
          <a:blip r:embed="rId4">
            <a:alphaModFix/>
          </a:blip>
          <a:srcRect b="41166" l="25936" r="26228" t="0"/>
          <a:stretch/>
        </p:blipFill>
        <p:spPr>
          <a:xfrm>
            <a:off x="2968900" y="2588874"/>
            <a:ext cx="1167425" cy="1184649"/>
          </a:xfrm>
          <a:prstGeom prst="rect">
            <a:avLst/>
          </a:prstGeom>
          <a:noFill/>
          <a:ln>
            <a:noFill/>
          </a:ln>
        </p:spPr>
      </p:pic>
      <p:sp>
        <p:nvSpPr>
          <p:cNvPr id="57" name="Shape 57"/>
          <p:cNvSpPr txBox="1"/>
          <p:nvPr/>
        </p:nvSpPr>
        <p:spPr>
          <a:xfrm>
            <a:off x="311700" y="4053325"/>
            <a:ext cx="8520600" cy="792600"/>
          </a:xfrm>
          <a:prstGeom prst="rect">
            <a:avLst/>
          </a:prstGeom>
          <a:noFill/>
          <a:ln>
            <a:noFill/>
          </a:ln>
        </p:spPr>
        <p:txBody>
          <a:bodyPr anchorCtr="0" anchor="t" bIns="91425" lIns="91425" rIns="91425" tIns="91425">
            <a:noAutofit/>
          </a:bodyPr>
          <a:lstStyle/>
          <a:p>
            <a:pPr lvl="0" rtl="0" algn="ctr">
              <a:spcBef>
                <a:spcPts val="0"/>
              </a:spcBef>
              <a:buNone/>
            </a:pPr>
            <a:r>
              <a:rPr lang="nl" sz="1800">
                <a:solidFill>
                  <a:srgbClr val="595959"/>
                </a:solidFill>
              </a:rPr>
              <a:t>14</a:t>
            </a:r>
            <a:r>
              <a:rPr lang="nl" sz="1800">
                <a:solidFill>
                  <a:srgbClr val="595959"/>
                </a:solidFill>
              </a:rPr>
              <a:t>-12-2016 </a:t>
            </a:r>
            <a:br>
              <a:rPr lang="nl" sz="1800">
                <a:solidFill>
                  <a:srgbClr val="595959"/>
                </a:solidFill>
              </a:rPr>
            </a:br>
            <a:r>
              <a:rPr lang="nl" sz="1800">
                <a:solidFill>
                  <a:srgbClr val="595959"/>
                </a:solidFill>
              </a:rPr>
              <a:t>Pieter Beekman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63438"/>
        </a:solidFill>
      </p:bgPr>
    </p:bg>
    <p:spTree>
      <p:nvGrpSpPr>
        <p:cNvPr id="128" name="Shape 128"/>
        <p:cNvGrpSpPr/>
        <p:nvPr/>
      </p:nvGrpSpPr>
      <p:grpSpPr>
        <a:xfrm>
          <a:off x="0" y="0"/>
          <a:ext cx="0" cy="0"/>
          <a:chOff x="0" y="0"/>
          <a:chExt cx="0" cy="0"/>
        </a:xfrm>
      </p:grpSpPr>
      <p:pic>
        <p:nvPicPr>
          <p:cNvPr id="129" name="Shape 129"/>
          <p:cNvPicPr preferRelativeResize="0"/>
          <p:nvPr/>
        </p:nvPicPr>
        <p:blipFill>
          <a:blip r:embed="rId3">
            <a:alphaModFix/>
          </a:blip>
          <a:stretch>
            <a:fillRect/>
          </a:stretch>
        </p:blipFill>
        <p:spPr>
          <a:xfrm>
            <a:off x="7262200" y="228600"/>
            <a:ext cx="1653199" cy="936800"/>
          </a:xfrm>
          <a:prstGeom prst="rect">
            <a:avLst/>
          </a:prstGeom>
          <a:noFill/>
          <a:ln>
            <a:noFill/>
          </a:ln>
        </p:spPr>
      </p:pic>
      <p:sp>
        <p:nvSpPr>
          <p:cNvPr id="130" name="Shape 130"/>
          <p:cNvSpPr txBox="1"/>
          <p:nvPr/>
        </p:nvSpPr>
        <p:spPr>
          <a:xfrm>
            <a:off x="253800" y="414200"/>
            <a:ext cx="6269999" cy="7512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nl" sz="3000">
                <a:solidFill>
                  <a:srgbClr val="E0A500"/>
                </a:solidFill>
              </a:rPr>
              <a:t>Let op de config.xml...</a:t>
            </a:r>
          </a:p>
        </p:txBody>
      </p:sp>
      <p:pic>
        <p:nvPicPr>
          <p:cNvPr id="131" name="Shape 131"/>
          <p:cNvPicPr preferRelativeResize="0"/>
          <p:nvPr/>
        </p:nvPicPr>
        <p:blipFill rotWithShape="1">
          <a:blip r:embed="rId4">
            <a:alphaModFix/>
          </a:blip>
          <a:srcRect b="29491" l="0" r="0" t="34573"/>
          <a:stretch/>
        </p:blipFill>
        <p:spPr>
          <a:xfrm>
            <a:off x="1802425" y="1609076"/>
            <a:ext cx="4119150" cy="25831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63438"/>
        </a:solidFill>
      </p:bgPr>
    </p:bg>
    <p:spTree>
      <p:nvGrpSpPr>
        <p:cNvPr id="135" name="Shape 135"/>
        <p:cNvGrpSpPr/>
        <p:nvPr/>
      </p:nvGrpSpPr>
      <p:grpSpPr>
        <a:xfrm>
          <a:off x="0" y="0"/>
          <a:ext cx="0" cy="0"/>
          <a:chOff x="0" y="0"/>
          <a:chExt cx="0" cy="0"/>
        </a:xfrm>
      </p:grpSpPr>
      <p:pic>
        <p:nvPicPr>
          <p:cNvPr id="136" name="Shape 136"/>
          <p:cNvPicPr preferRelativeResize="0"/>
          <p:nvPr/>
        </p:nvPicPr>
        <p:blipFill>
          <a:blip r:embed="rId3">
            <a:alphaModFix/>
          </a:blip>
          <a:stretch>
            <a:fillRect/>
          </a:stretch>
        </p:blipFill>
        <p:spPr>
          <a:xfrm>
            <a:off x="7262200" y="228600"/>
            <a:ext cx="1653199" cy="936800"/>
          </a:xfrm>
          <a:prstGeom prst="rect">
            <a:avLst/>
          </a:prstGeom>
          <a:noFill/>
          <a:ln>
            <a:noFill/>
          </a:ln>
        </p:spPr>
      </p:pic>
      <p:sp>
        <p:nvSpPr>
          <p:cNvPr id="137" name="Shape 137"/>
          <p:cNvSpPr txBox="1"/>
          <p:nvPr/>
        </p:nvSpPr>
        <p:spPr>
          <a:xfrm>
            <a:off x="253800" y="414200"/>
            <a:ext cx="6269999" cy="7512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nl" sz="3000">
                <a:solidFill>
                  <a:srgbClr val="E0A500"/>
                </a:solidFill>
              </a:rPr>
              <a:t>In App code / demo</a:t>
            </a:r>
          </a:p>
        </p:txBody>
      </p:sp>
      <p:sp>
        <p:nvSpPr>
          <p:cNvPr id="138" name="Shape 138"/>
          <p:cNvSpPr txBox="1"/>
          <p:nvPr/>
        </p:nvSpPr>
        <p:spPr>
          <a:xfrm>
            <a:off x="873225" y="1194900"/>
            <a:ext cx="6051600" cy="3032100"/>
          </a:xfrm>
          <a:prstGeom prst="rect">
            <a:avLst/>
          </a:prstGeom>
          <a:noFill/>
          <a:ln>
            <a:noFill/>
          </a:ln>
        </p:spPr>
        <p:txBody>
          <a:bodyPr anchorCtr="0" anchor="t" bIns="91425" lIns="91425" rIns="91425" tIns="91425">
            <a:noAutofit/>
          </a:bodyPr>
          <a:lstStyle/>
          <a:p>
            <a:pPr indent="-381000" lvl="0" marL="457200" rtl="0">
              <a:lnSpc>
                <a:spcPct val="115000"/>
              </a:lnSpc>
              <a:spcBef>
                <a:spcPts val="0"/>
              </a:spcBef>
              <a:buClr>
                <a:srgbClr val="E0A500"/>
              </a:buClr>
              <a:buSzPct val="100000"/>
              <a:buChar char="●"/>
            </a:pPr>
            <a:r>
              <a:rPr lang="nl" sz="2400">
                <a:solidFill>
                  <a:srgbClr val="E0A500"/>
                </a:solidFill>
              </a:rPr>
              <a:t>In-/uitschakelen push berichten</a:t>
            </a:r>
          </a:p>
          <a:p>
            <a:pPr indent="-381000" lvl="0" marL="457200" rtl="0">
              <a:lnSpc>
                <a:spcPct val="115000"/>
              </a:lnSpc>
              <a:spcBef>
                <a:spcPts val="0"/>
              </a:spcBef>
              <a:buClr>
                <a:srgbClr val="E0A500"/>
              </a:buClr>
              <a:buSzPct val="100000"/>
              <a:buChar char="●"/>
            </a:pPr>
            <a:r>
              <a:rPr lang="nl" sz="2400">
                <a:solidFill>
                  <a:srgbClr val="E0A500"/>
                </a:solidFill>
              </a:rPr>
              <a:t>Abonneren op categorie</a:t>
            </a:r>
          </a:p>
          <a:p>
            <a:pPr indent="-381000" lvl="0" marL="457200" rtl="0">
              <a:lnSpc>
                <a:spcPct val="115000"/>
              </a:lnSpc>
              <a:spcBef>
                <a:spcPts val="0"/>
              </a:spcBef>
              <a:buClr>
                <a:srgbClr val="E0A500"/>
              </a:buClr>
              <a:buSzPct val="100000"/>
              <a:buChar char="●"/>
            </a:pPr>
            <a:r>
              <a:rPr lang="nl" sz="2400">
                <a:solidFill>
                  <a:srgbClr val="E0A500"/>
                </a:solidFill>
              </a:rPr>
              <a:t>Pushbericht met artikel ID</a:t>
            </a:r>
          </a:p>
          <a:p>
            <a:pPr indent="-381000" lvl="0" marL="457200" rtl="0">
              <a:lnSpc>
                <a:spcPct val="115000"/>
              </a:lnSpc>
              <a:spcBef>
                <a:spcPts val="0"/>
              </a:spcBef>
              <a:buClr>
                <a:srgbClr val="E0A500"/>
              </a:buClr>
              <a:buSzPct val="100000"/>
              <a:buChar char="●"/>
            </a:pPr>
            <a:r>
              <a:rPr lang="nl" sz="2400">
                <a:solidFill>
                  <a:srgbClr val="E0A500"/>
                </a:solidFill>
              </a:rPr>
              <a:t>Extra opties in UA</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42" name="Shape 142"/>
        <p:cNvGrpSpPr/>
        <p:nvPr/>
      </p:nvGrpSpPr>
      <p:grpSpPr>
        <a:xfrm>
          <a:off x="0" y="0"/>
          <a:ext cx="0" cy="0"/>
          <a:chOff x="0" y="0"/>
          <a:chExt cx="0" cy="0"/>
        </a:xfrm>
      </p:grpSpPr>
      <p:sp>
        <p:nvSpPr>
          <p:cNvPr id="143" name="Shape 143"/>
          <p:cNvSpPr txBox="1"/>
          <p:nvPr/>
        </p:nvSpPr>
        <p:spPr>
          <a:xfrm>
            <a:off x="3418650" y="4084250"/>
            <a:ext cx="2306700" cy="7512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nl" sz="4600">
                <a:solidFill>
                  <a:srgbClr val="1EA3FF"/>
                </a:solidFill>
              </a:rPr>
              <a:t>Ionic.io</a:t>
            </a:r>
          </a:p>
        </p:txBody>
      </p:sp>
      <p:pic>
        <p:nvPicPr>
          <p:cNvPr id="144" name="Shape 144"/>
          <p:cNvPicPr preferRelativeResize="0"/>
          <p:nvPr/>
        </p:nvPicPr>
        <p:blipFill rotWithShape="1">
          <a:blip r:embed="rId3">
            <a:alphaModFix/>
          </a:blip>
          <a:srcRect b="41166" l="25936" r="26228" t="0"/>
          <a:stretch/>
        </p:blipFill>
        <p:spPr>
          <a:xfrm>
            <a:off x="3123274" y="1101656"/>
            <a:ext cx="2897450" cy="29401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EA3FF"/>
        </a:solidFill>
      </p:bgPr>
    </p:bg>
    <p:spTree>
      <p:nvGrpSpPr>
        <p:cNvPr id="148" name="Shape 148"/>
        <p:cNvGrpSpPr/>
        <p:nvPr/>
      </p:nvGrpSpPr>
      <p:grpSpPr>
        <a:xfrm>
          <a:off x="0" y="0"/>
          <a:ext cx="0" cy="0"/>
          <a:chOff x="0" y="0"/>
          <a:chExt cx="0" cy="0"/>
        </a:xfrm>
      </p:grpSpPr>
      <p:pic>
        <p:nvPicPr>
          <p:cNvPr descr="C6JQPEUsZUyVq.gif" id="149" name="Shape 149"/>
          <p:cNvPicPr preferRelativeResize="0"/>
          <p:nvPr/>
        </p:nvPicPr>
        <p:blipFill>
          <a:blip r:embed="rId3">
            <a:alphaModFix/>
          </a:blip>
          <a:stretch>
            <a:fillRect/>
          </a:stretch>
        </p:blipFill>
        <p:spPr>
          <a:xfrm>
            <a:off x="-26162" y="617549"/>
            <a:ext cx="9196324" cy="39084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53" name="Shape 153"/>
        <p:cNvGrpSpPr/>
        <p:nvPr/>
      </p:nvGrpSpPr>
      <p:grpSpPr>
        <a:xfrm>
          <a:off x="0" y="0"/>
          <a:ext cx="0" cy="0"/>
          <a:chOff x="0" y="0"/>
          <a:chExt cx="0" cy="0"/>
        </a:xfrm>
      </p:grpSpPr>
      <p:sp>
        <p:nvSpPr>
          <p:cNvPr id="154" name="Shape 154"/>
          <p:cNvSpPr txBox="1"/>
          <p:nvPr/>
        </p:nvSpPr>
        <p:spPr>
          <a:xfrm>
            <a:off x="253800" y="414200"/>
            <a:ext cx="6269999" cy="7512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nl" sz="3000">
                <a:solidFill>
                  <a:srgbClr val="1EA3FF"/>
                </a:solidFill>
              </a:rPr>
              <a:t>Kosten/mogelijkheden Ionic.io</a:t>
            </a:r>
          </a:p>
        </p:txBody>
      </p:sp>
      <p:pic>
        <p:nvPicPr>
          <p:cNvPr id="155" name="Shape 155"/>
          <p:cNvPicPr preferRelativeResize="0"/>
          <p:nvPr/>
        </p:nvPicPr>
        <p:blipFill rotWithShape="1">
          <a:blip r:embed="rId3">
            <a:alphaModFix/>
          </a:blip>
          <a:srcRect b="41166" l="25936" r="26228" t="0"/>
          <a:stretch/>
        </p:blipFill>
        <p:spPr>
          <a:xfrm>
            <a:off x="7650574" y="228599"/>
            <a:ext cx="1264825" cy="1283474"/>
          </a:xfrm>
          <a:prstGeom prst="rect">
            <a:avLst/>
          </a:prstGeom>
          <a:noFill/>
          <a:ln>
            <a:noFill/>
          </a:ln>
        </p:spPr>
      </p:pic>
      <p:sp>
        <p:nvSpPr>
          <p:cNvPr id="156" name="Shape 156"/>
          <p:cNvSpPr txBox="1"/>
          <p:nvPr/>
        </p:nvSpPr>
        <p:spPr>
          <a:xfrm>
            <a:off x="442200" y="1984575"/>
            <a:ext cx="3960000" cy="2753700"/>
          </a:xfrm>
          <a:prstGeom prst="rect">
            <a:avLst/>
          </a:prstGeom>
          <a:noFill/>
          <a:ln>
            <a:noFill/>
          </a:ln>
        </p:spPr>
        <p:txBody>
          <a:bodyPr anchorCtr="0" anchor="t" bIns="91425" lIns="91425" rIns="91425" tIns="91425">
            <a:noAutofit/>
          </a:bodyPr>
          <a:lstStyle/>
          <a:p>
            <a:pPr lvl="0" rtl="0">
              <a:spcBef>
                <a:spcPts val="0"/>
              </a:spcBef>
              <a:buNone/>
            </a:pPr>
            <a:r>
              <a:rPr b="1" lang="nl" sz="2300">
                <a:solidFill>
                  <a:srgbClr val="1EA3FF"/>
                </a:solidFill>
              </a:rPr>
              <a:t>Indie</a:t>
            </a:r>
          </a:p>
          <a:p>
            <a:pPr lvl="0" rtl="0">
              <a:spcBef>
                <a:spcPts val="0"/>
              </a:spcBef>
              <a:buNone/>
            </a:pPr>
            <a:r>
              <a:t/>
            </a:r>
            <a:endParaRPr>
              <a:solidFill>
                <a:srgbClr val="1EA3FF"/>
              </a:solidFill>
            </a:endParaRPr>
          </a:p>
          <a:p>
            <a:pPr indent="-342900" lvl="0" marL="457200" rtl="0">
              <a:lnSpc>
                <a:spcPct val="115000"/>
              </a:lnSpc>
              <a:spcBef>
                <a:spcPts val="0"/>
              </a:spcBef>
              <a:buClr>
                <a:srgbClr val="1EA3FF"/>
              </a:buClr>
              <a:buSzPct val="100000"/>
              <a:buChar char="●"/>
            </a:pPr>
            <a:r>
              <a:rPr lang="nl" sz="1800">
                <a:solidFill>
                  <a:srgbClr val="1EA3FF"/>
                </a:solidFill>
              </a:rPr>
              <a:t>Gratis</a:t>
            </a:r>
          </a:p>
          <a:p>
            <a:pPr indent="-342900" lvl="0" marL="457200" rtl="0">
              <a:lnSpc>
                <a:spcPct val="115000"/>
              </a:lnSpc>
              <a:spcBef>
                <a:spcPts val="0"/>
              </a:spcBef>
              <a:buClr>
                <a:srgbClr val="1EA3FF"/>
              </a:buClr>
              <a:buSzPct val="100000"/>
              <a:buChar char="●"/>
            </a:pPr>
            <a:r>
              <a:rPr lang="nl" sz="1800">
                <a:solidFill>
                  <a:srgbClr val="1EA3FF"/>
                </a:solidFill>
              </a:rPr>
              <a:t>Tot 10.000 berichten per maand</a:t>
            </a:r>
          </a:p>
          <a:p>
            <a:pPr indent="-342900" lvl="0" marL="457200" rtl="0">
              <a:lnSpc>
                <a:spcPct val="115000"/>
              </a:lnSpc>
              <a:spcBef>
                <a:spcPts val="0"/>
              </a:spcBef>
              <a:buClr>
                <a:srgbClr val="1EA3FF"/>
              </a:buClr>
              <a:buSzPct val="100000"/>
              <a:buChar char="●"/>
            </a:pPr>
            <a:r>
              <a:rPr lang="nl" sz="1800">
                <a:solidFill>
                  <a:srgbClr val="1EA3FF"/>
                </a:solidFill>
              </a:rPr>
              <a:t>Target pushes</a:t>
            </a:r>
          </a:p>
          <a:p>
            <a:pPr indent="-342900" lvl="0" marL="457200" rtl="0">
              <a:lnSpc>
                <a:spcPct val="115000"/>
              </a:lnSpc>
              <a:spcBef>
                <a:spcPts val="0"/>
              </a:spcBef>
              <a:buClr>
                <a:srgbClr val="1EA3FF"/>
              </a:buClr>
              <a:buSzPct val="100000"/>
              <a:buChar char="●"/>
            </a:pPr>
            <a:r>
              <a:rPr lang="nl" sz="1800">
                <a:solidFill>
                  <a:srgbClr val="1EA3FF"/>
                </a:solidFill>
              </a:rPr>
              <a:t>Statistieken</a:t>
            </a:r>
          </a:p>
        </p:txBody>
      </p:sp>
      <p:sp>
        <p:nvSpPr>
          <p:cNvPr id="157" name="Shape 157"/>
          <p:cNvSpPr txBox="1"/>
          <p:nvPr/>
        </p:nvSpPr>
        <p:spPr>
          <a:xfrm>
            <a:off x="4654725" y="1984575"/>
            <a:ext cx="4260600" cy="2753700"/>
          </a:xfrm>
          <a:prstGeom prst="rect">
            <a:avLst/>
          </a:prstGeom>
          <a:noFill/>
          <a:ln>
            <a:noFill/>
          </a:ln>
        </p:spPr>
        <p:txBody>
          <a:bodyPr anchorCtr="0" anchor="t" bIns="91425" lIns="91425" rIns="91425" tIns="91425">
            <a:noAutofit/>
          </a:bodyPr>
          <a:lstStyle/>
          <a:p>
            <a:pPr lvl="0" rtl="0">
              <a:spcBef>
                <a:spcPts val="0"/>
              </a:spcBef>
              <a:buNone/>
            </a:pPr>
            <a:r>
              <a:rPr b="1" lang="nl" sz="2300">
                <a:solidFill>
                  <a:srgbClr val="1EA3FF"/>
                </a:solidFill>
              </a:rPr>
              <a:t>Production</a:t>
            </a:r>
          </a:p>
          <a:p>
            <a:pPr lvl="0" rtl="0">
              <a:spcBef>
                <a:spcPts val="0"/>
              </a:spcBef>
              <a:buNone/>
            </a:pPr>
            <a:r>
              <a:t/>
            </a:r>
            <a:endParaRPr sz="1800">
              <a:solidFill>
                <a:srgbClr val="1EA3FF"/>
              </a:solidFill>
            </a:endParaRPr>
          </a:p>
          <a:p>
            <a:pPr indent="-342900" lvl="0" marL="457200" rtl="0">
              <a:lnSpc>
                <a:spcPct val="115000"/>
              </a:lnSpc>
              <a:spcBef>
                <a:spcPts val="0"/>
              </a:spcBef>
              <a:buClr>
                <a:srgbClr val="1EA3FF"/>
              </a:buClr>
              <a:buSzPct val="100000"/>
              <a:buChar char="●"/>
            </a:pPr>
            <a:r>
              <a:rPr lang="nl" sz="1800">
                <a:solidFill>
                  <a:srgbClr val="1EA3FF"/>
                </a:solidFill>
              </a:rPr>
              <a:t>$20,- per maand</a:t>
            </a:r>
          </a:p>
          <a:p>
            <a:pPr indent="-342900" lvl="0" marL="457200" rtl="0">
              <a:lnSpc>
                <a:spcPct val="115000"/>
              </a:lnSpc>
              <a:spcBef>
                <a:spcPts val="0"/>
              </a:spcBef>
              <a:buClr>
                <a:srgbClr val="1EA3FF"/>
              </a:buClr>
              <a:buSzPct val="100000"/>
              <a:buChar char="●"/>
            </a:pPr>
            <a:r>
              <a:rPr lang="nl" sz="1800">
                <a:solidFill>
                  <a:srgbClr val="1EA3FF"/>
                </a:solidFill>
              </a:rPr>
              <a:t>Tot 1.000.000 berichten per maand</a:t>
            </a:r>
          </a:p>
          <a:p>
            <a:pPr indent="-342900" lvl="0" marL="457200" rtl="0">
              <a:lnSpc>
                <a:spcPct val="115000"/>
              </a:lnSpc>
              <a:spcBef>
                <a:spcPts val="0"/>
              </a:spcBef>
              <a:buClr>
                <a:srgbClr val="1EA3FF"/>
              </a:buClr>
              <a:buSzPct val="100000"/>
              <a:buChar char="●"/>
            </a:pPr>
            <a:r>
              <a:rPr lang="nl" sz="1800">
                <a:solidFill>
                  <a:srgbClr val="1EA3FF"/>
                </a:solidFill>
              </a:rPr>
              <a:t>+1000 berichten = $0,08</a:t>
            </a:r>
          </a:p>
          <a:p>
            <a:pPr lvl="0" rtl="0">
              <a:lnSpc>
                <a:spcPct val="115000"/>
              </a:lnSpc>
              <a:spcBef>
                <a:spcPts val="0"/>
              </a:spcBef>
              <a:buNone/>
            </a:pPr>
            <a:r>
              <a:t/>
            </a:r>
            <a:endParaRPr>
              <a:solidFill>
                <a:srgbClr val="1EA3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5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61" name="Shape 161"/>
        <p:cNvGrpSpPr/>
        <p:nvPr/>
      </p:nvGrpSpPr>
      <p:grpSpPr>
        <a:xfrm>
          <a:off x="0" y="0"/>
          <a:ext cx="0" cy="0"/>
          <a:chOff x="0" y="0"/>
          <a:chExt cx="0" cy="0"/>
        </a:xfrm>
      </p:grpSpPr>
      <p:pic>
        <p:nvPicPr>
          <p:cNvPr id="162" name="Shape 162"/>
          <p:cNvPicPr preferRelativeResize="0"/>
          <p:nvPr/>
        </p:nvPicPr>
        <p:blipFill rotWithShape="1">
          <a:blip r:embed="rId3">
            <a:alphaModFix/>
          </a:blip>
          <a:srcRect b="41166" l="25936" r="26228" t="0"/>
          <a:stretch/>
        </p:blipFill>
        <p:spPr>
          <a:xfrm>
            <a:off x="7650574" y="228599"/>
            <a:ext cx="1264825" cy="1283474"/>
          </a:xfrm>
          <a:prstGeom prst="rect">
            <a:avLst/>
          </a:prstGeom>
          <a:noFill/>
          <a:ln>
            <a:noFill/>
          </a:ln>
        </p:spPr>
      </p:pic>
      <p:sp>
        <p:nvSpPr>
          <p:cNvPr id="163" name="Shape 163"/>
          <p:cNvSpPr txBox="1"/>
          <p:nvPr/>
        </p:nvSpPr>
        <p:spPr>
          <a:xfrm>
            <a:off x="737000" y="1330400"/>
            <a:ext cx="7042200" cy="30321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nl" sz="2400">
                <a:solidFill>
                  <a:srgbClr val="1EA3FF"/>
                </a:solidFill>
                <a:latin typeface="Courier New"/>
                <a:ea typeface="Courier New"/>
                <a:cs typeface="Courier New"/>
                <a:sym typeface="Courier New"/>
              </a:rPr>
              <a:t>$ npm install @ionic/cloud --save</a:t>
            </a:r>
          </a:p>
          <a:p>
            <a:pPr lvl="0" rtl="0">
              <a:lnSpc>
                <a:spcPct val="115000"/>
              </a:lnSpc>
              <a:spcBef>
                <a:spcPts val="0"/>
              </a:spcBef>
              <a:buNone/>
            </a:pPr>
            <a:r>
              <a:rPr lang="nl" sz="2400">
                <a:solidFill>
                  <a:srgbClr val="1EA3FF"/>
                </a:solidFill>
                <a:latin typeface="Courier New"/>
                <a:ea typeface="Courier New"/>
                <a:cs typeface="Courier New"/>
                <a:sym typeface="Courier New"/>
              </a:rPr>
              <a:t>$ ionic io init</a:t>
            </a:r>
          </a:p>
          <a:p>
            <a:pPr lvl="0" rtl="0">
              <a:lnSpc>
                <a:spcPct val="115000"/>
              </a:lnSpc>
              <a:spcBef>
                <a:spcPts val="0"/>
              </a:spcBef>
              <a:buNone/>
            </a:pPr>
            <a:r>
              <a:t/>
            </a:r>
            <a:endParaRPr sz="2400">
              <a:solidFill>
                <a:srgbClr val="1EA3FF"/>
              </a:solidFill>
              <a:latin typeface="Courier New"/>
              <a:ea typeface="Courier New"/>
              <a:cs typeface="Courier New"/>
              <a:sym typeface="Courier New"/>
            </a:endParaRPr>
          </a:p>
          <a:p>
            <a:pPr lvl="0" rtl="0">
              <a:spcBef>
                <a:spcPts val="0"/>
              </a:spcBef>
              <a:buClr>
                <a:schemeClr val="dk1"/>
              </a:buClr>
              <a:buSzPct val="50000"/>
              <a:buFont typeface="Arial"/>
              <a:buNone/>
            </a:pPr>
            <a:r>
              <a:rPr lang="nl" sz="2200">
                <a:solidFill>
                  <a:srgbClr val="1EA3FF"/>
                </a:solidFill>
                <a:latin typeface="Courier New"/>
                <a:ea typeface="Courier New"/>
                <a:cs typeface="Courier New"/>
                <a:sym typeface="Courier New"/>
              </a:rPr>
              <a:t>$ionicCloudProvider.init({</a:t>
            </a:r>
            <a:br>
              <a:rPr lang="nl" sz="2200">
                <a:solidFill>
                  <a:srgbClr val="1EA3FF"/>
                </a:solidFill>
                <a:latin typeface="Courier New"/>
                <a:ea typeface="Courier New"/>
                <a:cs typeface="Courier New"/>
                <a:sym typeface="Courier New"/>
              </a:rPr>
            </a:br>
            <a:r>
              <a:rPr lang="nl" sz="2200">
                <a:solidFill>
                  <a:srgbClr val="1EA3FF"/>
                </a:solidFill>
                <a:latin typeface="Courier New"/>
                <a:ea typeface="Courier New"/>
                <a:cs typeface="Courier New"/>
                <a:sym typeface="Courier New"/>
              </a:rPr>
              <a:t>    "core": {</a:t>
            </a:r>
            <a:br>
              <a:rPr lang="nl" sz="2200">
                <a:solidFill>
                  <a:srgbClr val="1EA3FF"/>
                </a:solidFill>
                <a:latin typeface="Courier New"/>
                <a:ea typeface="Courier New"/>
                <a:cs typeface="Courier New"/>
                <a:sym typeface="Courier New"/>
              </a:rPr>
            </a:br>
            <a:r>
              <a:rPr lang="nl" sz="2200">
                <a:solidFill>
                  <a:srgbClr val="1EA3FF"/>
                </a:solidFill>
                <a:latin typeface="Courier New"/>
                <a:ea typeface="Courier New"/>
                <a:cs typeface="Courier New"/>
                <a:sym typeface="Courier New"/>
              </a:rPr>
              <a:t>      "app_id": "APP_ID"</a:t>
            </a:r>
            <a:br>
              <a:rPr lang="nl" sz="2200">
                <a:solidFill>
                  <a:srgbClr val="1EA3FF"/>
                </a:solidFill>
                <a:latin typeface="Courier New"/>
                <a:ea typeface="Courier New"/>
                <a:cs typeface="Courier New"/>
                <a:sym typeface="Courier New"/>
              </a:rPr>
            </a:br>
            <a:r>
              <a:rPr lang="nl" sz="2200">
                <a:solidFill>
                  <a:srgbClr val="1EA3FF"/>
                </a:solidFill>
                <a:latin typeface="Courier New"/>
                <a:ea typeface="Courier New"/>
                <a:cs typeface="Courier New"/>
                <a:sym typeface="Courier New"/>
              </a:rPr>
              <a:t>    }</a:t>
            </a:r>
            <a:br>
              <a:rPr lang="nl" sz="2200">
                <a:solidFill>
                  <a:srgbClr val="1EA3FF"/>
                </a:solidFill>
                <a:latin typeface="Courier New"/>
                <a:ea typeface="Courier New"/>
                <a:cs typeface="Courier New"/>
                <a:sym typeface="Courier New"/>
              </a:rPr>
            </a:br>
            <a:r>
              <a:rPr lang="nl" sz="2200">
                <a:solidFill>
                  <a:srgbClr val="1EA3FF"/>
                </a:solidFill>
                <a:latin typeface="Courier New"/>
                <a:ea typeface="Courier New"/>
                <a:cs typeface="Courier New"/>
                <a:sym typeface="Courier New"/>
              </a:rPr>
              <a:t>  });</a:t>
            </a:r>
          </a:p>
          <a:p>
            <a:pPr lvl="0" rtl="0">
              <a:lnSpc>
                <a:spcPct val="115000"/>
              </a:lnSpc>
              <a:spcBef>
                <a:spcPts val="0"/>
              </a:spcBef>
              <a:buNone/>
            </a:pPr>
            <a:r>
              <a:t/>
            </a:r>
            <a:endParaRPr sz="2400">
              <a:solidFill>
                <a:srgbClr val="1EA3FF"/>
              </a:solidFill>
              <a:latin typeface="Courier New"/>
              <a:ea typeface="Courier New"/>
              <a:cs typeface="Courier New"/>
              <a:sym typeface="Courier New"/>
            </a:endParaRPr>
          </a:p>
        </p:txBody>
      </p:sp>
      <p:sp>
        <p:nvSpPr>
          <p:cNvPr id="164" name="Shape 164"/>
          <p:cNvSpPr txBox="1"/>
          <p:nvPr/>
        </p:nvSpPr>
        <p:spPr>
          <a:xfrm>
            <a:off x="253800" y="414200"/>
            <a:ext cx="6269999" cy="7512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nl" sz="3000">
                <a:solidFill>
                  <a:srgbClr val="1EA3FF"/>
                </a:solidFill>
              </a:rPr>
              <a:t>Installeer i</a:t>
            </a:r>
            <a:r>
              <a:rPr b="1" lang="nl" sz="3000">
                <a:solidFill>
                  <a:srgbClr val="1EA3FF"/>
                </a:solidFill>
              </a:rPr>
              <a:t>onic.io</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68" name="Shape 168"/>
        <p:cNvGrpSpPr/>
        <p:nvPr/>
      </p:nvGrpSpPr>
      <p:grpSpPr>
        <a:xfrm>
          <a:off x="0" y="0"/>
          <a:ext cx="0" cy="0"/>
          <a:chOff x="0" y="0"/>
          <a:chExt cx="0" cy="0"/>
        </a:xfrm>
      </p:grpSpPr>
      <p:pic>
        <p:nvPicPr>
          <p:cNvPr id="169" name="Shape 169"/>
          <p:cNvPicPr preferRelativeResize="0"/>
          <p:nvPr/>
        </p:nvPicPr>
        <p:blipFill rotWithShape="1">
          <a:blip r:embed="rId3">
            <a:alphaModFix/>
          </a:blip>
          <a:srcRect b="41166" l="25936" r="26228" t="0"/>
          <a:stretch/>
        </p:blipFill>
        <p:spPr>
          <a:xfrm>
            <a:off x="7650574" y="228599"/>
            <a:ext cx="1264825" cy="1283474"/>
          </a:xfrm>
          <a:prstGeom prst="rect">
            <a:avLst/>
          </a:prstGeom>
          <a:noFill/>
          <a:ln>
            <a:noFill/>
          </a:ln>
        </p:spPr>
      </p:pic>
      <p:sp>
        <p:nvSpPr>
          <p:cNvPr id="170" name="Shape 170"/>
          <p:cNvSpPr txBox="1"/>
          <p:nvPr/>
        </p:nvSpPr>
        <p:spPr>
          <a:xfrm>
            <a:off x="390275" y="1940000"/>
            <a:ext cx="8225700" cy="675000"/>
          </a:xfrm>
          <a:prstGeom prst="rect">
            <a:avLst/>
          </a:prstGeom>
          <a:noFill/>
          <a:ln>
            <a:noFill/>
          </a:ln>
        </p:spPr>
        <p:txBody>
          <a:bodyPr anchorCtr="0" anchor="t" bIns="91425" lIns="91425" rIns="91425" tIns="91425">
            <a:noAutofit/>
          </a:bodyPr>
          <a:lstStyle/>
          <a:p>
            <a:pPr lvl="0" rtl="0">
              <a:spcBef>
                <a:spcPts val="0"/>
              </a:spcBef>
              <a:buNone/>
            </a:pPr>
            <a:r>
              <a:rPr lang="nl" sz="2400">
                <a:solidFill>
                  <a:srgbClr val="1EA3FF"/>
                </a:solidFill>
                <a:latin typeface="Courier New"/>
                <a:ea typeface="Courier New"/>
                <a:cs typeface="Courier New"/>
                <a:sym typeface="Courier New"/>
              </a:rPr>
              <a:t>$ cordova plugin add phonegap-plugin-push </a:t>
            </a:r>
          </a:p>
        </p:txBody>
      </p:sp>
      <p:sp>
        <p:nvSpPr>
          <p:cNvPr id="171" name="Shape 171"/>
          <p:cNvSpPr txBox="1"/>
          <p:nvPr/>
        </p:nvSpPr>
        <p:spPr>
          <a:xfrm>
            <a:off x="253800" y="414200"/>
            <a:ext cx="6269999" cy="7512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nl" sz="3000">
                <a:solidFill>
                  <a:srgbClr val="1EA3FF"/>
                </a:solidFill>
              </a:rPr>
              <a:t>Installeer Cordova plugin</a:t>
            </a:r>
          </a:p>
        </p:txBody>
      </p:sp>
      <p:sp>
        <p:nvSpPr>
          <p:cNvPr id="172" name="Shape 172"/>
          <p:cNvSpPr txBox="1"/>
          <p:nvPr/>
        </p:nvSpPr>
        <p:spPr>
          <a:xfrm>
            <a:off x="830575" y="2449525"/>
            <a:ext cx="7132800" cy="480300"/>
          </a:xfrm>
          <a:prstGeom prst="rect">
            <a:avLst/>
          </a:prstGeom>
          <a:noFill/>
          <a:ln>
            <a:noFill/>
          </a:ln>
        </p:spPr>
        <p:txBody>
          <a:bodyPr anchorCtr="0" anchor="ctr" bIns="91425" lIns="91425" rIns="91425" tIns="91425">
            <a:noAutofit/>
          </a:bodyPr>
          <a:lstStyle/>
          <a:p>
            <a:pPr lvl="0" rtl="0">
              <a:spcBef>
                <a:spcPts val="0"/>
              </a:spcBef>
              <a:buNone/>
            </a:pPr>
            <a:r>
              <a:rPr lang="nl" sz="2400">
                <a:solidFill>
                  <a:srgbClr val="1EA3FF"/>
                </a:solidFill>
                <a:latin typeface="Courier New"/>
                <a:ea typeface="Courier New"/>
                <a:cs typeface="Courier New"/>
                <a:sym typeface="Courier New"/>
              </a:rPr>
              <a:t>--variable SENDER_ID=</a:t>
            </a:r>
            <a:r>
              <a:rPr lang="nl" sz="2400">
                <a:solidFill>
                  <a:srgbClr val="1EA3FF"/>
                </a:solidFill>
                <a:latin typeface="Courier New"/>
                <a:ea typeface="Courier New"/>
                <a:cs typeface="Courier New"/>
                <a:sym typeface="Courier New"/>
              </a:rPr>
              <a:t>12345</a:t>
            </a:r>
            <a:r>
              <a:rPr lang="nl" sz="2400">
                <a:solidFill>
                  <a:srgbClr val="1EA3FF"/>
                </a:solidFill>
                <a:latin typeface="Courier New"/>
                <a:ea typeface="Courier New"/>
                <a:cs typeface="Courier New"/>
                <a:sym typeface="Courier New"/>
              </a:rPr>
              <a:t> --save</a:t>
            </a:r>
          </a:p>
        </p:txBody>
      </p:sp>
      <p:sp>
        <p:nvSpPr>
          <p:cNvPr id="173" name="Shape 173"/>
          <p:cNvSpPr txBox="1"/>
          <p:nvPr/>
        </p:nvSpPr>
        <p:spPr>
          <a:xfrm>
            <a:off x="2801025" y="3233900"/>
            <a:ext cx="6074100" cy="480300"/>
          </a:xfrm>
          <a:prstGeom prst="rect">
            <a:avLst/>
          </a:prstGeom>
          <a:noFill/>
          <a:ln>
            <a:noFill/>
          </a:ln>
        </p:spPr>
        <p:txBody>
          <a:bodyPr anchorCtr="0" anchor="t" bIns="91425" lIns="91425" rIns="91425" tIns="91425">
            <a:noAutofit/>
          </a:bodyPr>
          <a:lstStyle/>
          <a:p>
            <a:pPr lvl="0">
              <a:spcBef>
                <a:spcPts val="0"/>
              </a:spcBef>
              <a:buNone/>
            </a:pPr>
            <a:r>
              <a:rPr lang="nl" sz="2000">
                <a:solidFill>
                  <a:srgbClr val="1EA3FF"/>
                </a:solidFill>
              </a:rPr>
              <a:t>(</a:t>
            </a:r>
            <a:r>
              <a:rPr lang="nl" sz="2000">
                <a:solidFill>
                  <a:srgbClr val="1EA3FF"/>
                </a:solidFill>
              </a:rPr>
              <a:t>SENDER_ID = FCM Sender Id)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77" name="Shape 177"/>
        <p:cNvGrpSpPr/>
        <p:nvPr/>
      </p:nvGrpSpPr>
      <p:grpSpPr>
        <a:xfrm>
          <a:off x="0" y="0"/>
          <a:ext cx="0" cy="0"/>
          <a:chOff x="0" y="0"/>
          <a:chExt cx="0" cy="0"/>
        </a:xfrm>
      </p:grpSpPr>
      <p:pic>
        <p:nvPicPr>
          <p:cNvPr id="178" name="Shape 178"/>
          <p:cNvPicPr preferRelativeResize="0"/>
          <p:nvPr/>
        </p:nvPicPr>
        <p:blipFill rotWithShape="1">
          <a:blip r:embed="rId3">
            <a:alphaModFix/>
          </a:blip>
          <a:srcRect b="41166" l="25936" r="26228" t="0"/>
          <a:stretch/>
        </p:blipFill>
        <p:spPr>
          <a:xfrm>
            <a:off x="7650574" y="228599"/>
            <a:ext cx="1264825" cy="1283474"/>
          </a:xfrm>
          <a:prstGeom prst="rect">
            <a:avLst/>
          </a:prstGeom>
          <a:noFill/>
          <a:ln>
            <a:noFill/>
          </a:ln>
        </p:spPr>
      </p:pic>
      <p:sp>
        <p:nvSpPr>
          <p:cNvPr id="179" name="Shape 179"/>
          <p:cNvSpPr txBox="1"/>
          <p:nvPr/>
        </p:nvSpPr>
        <p:spPr>
          <a:xfrm>
            <a:off x="253800" y="414200"/>
            <a:ext cx="6269999" cy="7512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nl" sz="3000">
                <a:solidFill>
                  <a:srgbClr val="1EA3FF"/>
                </a:solidFill>
              </a:rPr>
              <a:t>In app code / demo</a:t>
            </a:r>
          </a:p>
        </p:txBody>
      </p:sp>
      <p:sp>
        <p:nvSpPr>
          <p:cNvPr id="180" name="Shape 180"/>
          <p:cNvSpPr txBox="1"/>
          <p:nvPr/>
        </p:nvSpPr>
        <p:spPr>
          <a:xfrm>
            <a:off x="850600" y="1835225"/>
            <a:ext cx="6270000" cy="1130700"/>
          </a:xfrm>
          <a:prstGeom prst="rect">
            <a:avLst/>
          </a:prstGeom>
          <a:noFill/>
          <a:ln>
            <a:noFill/>
          </a:ln>
        </p:spPr>
        <p:txBody>
          <a:bodyPr anchorCtr="0" anchor="ctr" bIns="91425" lIns="91425" rIns="91425" tIns="91425">
            <a:noAutofit/>
          </a:bodyPr>
          <a:lstStyle/>
          <a:p>
            <a:pPr indent="-381000" lvl="0" marL="457200" rtl="0">
              <a:lnSpc>
                <a:spcPct val="115000"/>
              </a:lnSpc>
              <a:spcBef>
                <a:spcPts val="0"/>
              </a:spcBef>
              <a:buClr>
                <a:srgbClr val="1EA3FF"/>
              </a:buClr>
              <a:buSzPct val="100000"/>
              <a:buChar char="●"/>
            </a:pPr>
            <a:r>
              <a:rPr lang="nl" sz="2400">
                <a:solidFill>
                  <a:srgbClr val="1EA3FF"/>
                </a:solidFill>
              </a:rPr>
              <a:t>Ionic Push omgeving</a:t>
            </a:r>
          </a:p>
          <a:p>
            <a:pPr indent="-381000" lvl="0" marL="457200" rtl="0">
              <a:lnSpc>
                <a:spcPct val="115000"/>
              </a:lnSpc>
              <a:spcBef>
                <a:spcPts val="0"/>
              </a:spcBef>
              <a:buClr>
                <a:srgbClr val="1EA3FF"/>
              </a:buClr>
              <a:buSzPct val="100000"/>
              <a:buChar char="●"/>
            </a:pPr>
            <a:r>
              <a:rPr lang="nl" sz="2400">
                <a:solidFill>
                  <a:srgbClr val="1EA3FF"/>
                </a:solidFill>
              </a:rPr>
              <a:t>In-/uitschakelen push berichten</a:t>
            </a:r>
          </a:p>
          <a:p>
            <a:pPr indent="-381000" lvl="0" marL="457200" rtl="0">
              <a:lnSpc>
                <a:spcPct val="115000"/>
              </a:lnSpc>
              <a:spcBef>
                <a:spcPts val="0"/>
              </a:spcBef>
              <a:buClr>
                <a:srgbClr val="1EA3FF"/>
              </a:buClr>
              <a:buSzPct val="100000"/>
              <a:buChar char="●"/>
            </a:pPr>
            <a:r>
              <a:rPr lang="nl" sz="2400">
                <a:solidFill>
                  <a:srgbClr val="1EA3FF"/>
                </a:solidFill>
              </a:rPr>
              <a:t>Pushbericht met artikel ID</a:t>
            </a:r>
          </a:p>
          <a:p>
            <a:pPr lvl="0" rtl="0">
              <a:lnSpc>
                <a:spcPct val="115000"/>
              </a:lnSpc>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1EA3FF"/>
        </a:solidFill>
      </p:bgPr>
    </p:bg>
    <p:spTree>
      <p:nvGrpSpPr>
        <p:cNvPr id="184" name="Shape 184"/>
        <p:cNvGrpSpPr/>
        <p:nvPr/>
      </p:nvGrpSpPr>
      <p:grpSpPr>
        <a:xfrm>
          <a:off x="0" y="0"/>
          <a:ext cx="0" cy="0"/>
          <a:chOff x="0" y="0"/>
          <a:chExt cx="0" cy="0"/>
        </a:xfrm>
      </p:grpSpPr>
      <p:sp>
        <p:nvSpPr>
          <p:cNvPr id="185" name="Shape 185"/>
          <p:cNvSpPr txBox="1"/>
          <p:nvPr>
            <p:ph type="title"/>
          </p:nvPr>
        </p:nvSpPr>
        <p:spPr>
          <a:xfrm>
            <a:off x="351750" y="104800"/>
            <a:ext cx="8520600" cy="572700"/>
          </a:xfrm>
          <a:prstGeom prst="rect">
            <a:avLst/>
          </a:prstGeom>
        </p:spPr>
        <p:txBody>
          <a:bodyPr anchorCtr="0" anchor="t" bIns="91425" lIns="91425" rIns="91425" tIns="91425">
            <a:noAutofit/>
          </a:bodyPr>
          <a:lstStyle/>
          <a:p>
            <a:pPr lvl="0" algn="ctr">
              <a:spcBef>
                <a:spcPts val="0"/>
              </a:spcBef>
              <a:buNone/>
            </a:pPr>
            <a:r>
              <a:rPr lang="nl">
                <a:solidFill>
                  <a:srgbClr val="FFFFFF"/>
                </a:solidFill>
              </a:rPr>
              <a:t>Thanks!</a:t>
            </a:r>
          </a:p>
        </p:txBody>
      </p:sp>
      <p:sp>
        <p:nvSpPr>
          <p:cNvPr id="186" name="Shape 186"/>
          <p:cNvSpPr txBox="1"/>
          <p:nvPr>
            <p:ph idx="1" type="body"/>
          </p:nvPr>
        </p:nvSpPr>
        <p:spPr>
          <a:xfrm>
            <a:off x="2386250" y="3013750"/>
            <a:ext cx="4211400" cy="843000"/>
          </a:xfrm>
          <a:prstGeom prst="rect">
            <a:avLst/>
          </a:prstGeom>
        </p:spPr>
        <p:txBody>
          <a:bodyPr anchorCtr="0" anchor="t" bIns="91425" lIns="91425" rIns="91425" tIns="91425">
            <a:noAutofit/>
          </a:bodyPr>
          <a:lstStyle/>
          <a:p>
            <a:pPr lvl="0" algn="ctr">
              <a:spcBef>
                <a:spcPts val="0"/>
              </a:spcBef>
              <a:buNone/>
            </a:pPr>
            <a:r>
              <a:rPr lang="nl" sz="1900">
                <a:solidFill>
                  <a:srgbClr val="FFFFFF"/>
                </a:solidFill>
              </a:rPr>
              <a:t>Binnenkort op nowdigital.nl</a:t>
            </a:r>
          </a:p>
          <a:p>
            <a:pPr lvl="0">
              <a:spcBef>
                <a:spcPts val="0"/>
              </a:spcBef>
              <a:buNone/>
            </a:pPr>
            <a:r>
              <a:t/>
            </a:r>
            <a:endParaRPr/>
          </a:p>
        </p:txBody>
      </p:sp>
      <p:sp>
        <p:nvSpPr>
          <p:cNvPr id="187" name="Shape 187"/>
          <p:cNvSpPr txBox="1"/>
          <p:nvPr/>
        </p:nvSpPr>
        <p:spPr>
          <a:xfrm>
            <a:off x="3602200" y="3695300"/>
            <a:ext cx="2358900" cy="478200"/>
          </a:xfrm>
          <a:prstGeom prst="rect">
            <a:avLst/>
          </a:prstGeom>
          <a:noFill/>
          <a:ln>
            <a:noFill/>
          </a:ln>
        </p:spPr>
        <p:txBody>
          <a:bodyPr anchorCtr="0" anchor="t" bIns="91425" lIns="91425" rIns="91425" tIns="91425">
            <a:noAutofit/>
          </a:bodyPr>
          <a:lstStyle/>
          <a:p>
            <a:pPr lvl="0" rtl="0">
              <a:spcBef>
                <a:spcPts val="0"/>
              </a:spcBef>
              <a:buNone/>
            </a:pPr>
            <a:r>
              <a:rPr lang="nl" sz="1900">
                <a:solidFill>
                  <a:srgbClr val="FFFFFF"/>
                </a:solidFill>
              </a:rPr>
              <a:t>@PieterBeekman</a:t>
            </a:r>
          </a:p>
          <a:p>
            <a:pPr lvl="0" rtl="0">
              <a:spcBef>
                <a:spcPts val="0"/>
              </a:spcBef>
              <a:buNone/>
            </a:pPr>
            <a:br>
              <a:rPr lang="nl"/>
            </a:br>
          </a:p>
          <a:p>
            <a:pPr lvl="0" rtl="0">
              <a:spcBef>
                <a:spcPts val="0"/>
              </a:spcBef>
              <a:buNone/>
            </a:pPr>
            <a:r>
              <a:t/>
            </a:r>
            <a:endParaRPr/>
          </a:p>
        </p:txBody>
      </p:sp>
      <p:pic>
        <p:nvPicPr>
          <p:cNvPr id="188" name="Shape 188"/>
          <p:cNvPicPr preferRelativeResize="0"/>
          <p:nvPr/>
        </p:nvPicPr>
        <p:blipFill>
          <a:blip r:embed="rId3">
            <a:alphaModFix/>
          </a:blip>
          <a:stretch>
            <a:fillRect/>
          </a:stretch>
        </p:blipFill>
        <p:spPr>
          <a:xfrm>
            <a:off x="3182875" y="3754275"/>
            <a:ext cx="419325" cy="419325"/>
          </a:xfrm>
          <a:prstGeom prst="rect">
            <a:avLst/>
          </a:prstGeom>
          <a:noFill/>
          <a:ln>
            <a:noFill/>
          </a:ln>
        </p:spPr>
      </p:pic>
      <p:pic>
        <p:nvPicPr>
          <p:cNvPr descr="3oz8xIsloV7zOmt81G.gif" id="189" name="Shape 189"/>
          <p:cNvPicPr preferRelativeResize="0"/>
          <p:nvPr/>
        </p:nvPicPr>
        <p:blipFill>
          <a:blip r:embed="rId4">
            <a:alphaModFix/>
          </a:blip>
          <a:stretch>
            <a:fillRect/>
          </a:stretch>
        </p:blipFill>
        <p:spPr>
          <a:xfrm>
            <a:off x="2794529" y="677508"/>
            <a:ext cx="3974250" cy="221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209975" y="213475"/>
            <a:ext cx="2037848" cy="1481825"/>
          </a:xfrm>
          <a:prstGeom prst="rect">
            <a:avLst/>
          </a:prstGeom>
          <a:noFill/>
          <a:ln>
            <a:noFill/>
          </a:ln>
        </p:spPr>
      </p:pic>
      <p:pic>
        <p:nvPicPr>
          <p:cNvPr id="63" name="Shape 63"/>
          <p:cNvPicPr preferRelativeResize="0"/>
          <p:nvPr/>
        </p:nvPicPr>
        <p:blipFill rotWithShape="1">
          <a:blip r:embed="rId4">
            <a:alphaModFix/>
          </a:blip>
          <a:srcRect b="0" l="0" r="22642" t="0"/>
          <a:stretch/>
        </p:blipFill>
        <p:spPr>
          <a:xfrm>
            <a:off x="209975" y="1889875"/>
            <a:ext cx="2037849" cy="1481824"/>
          </a:xfrm>
          <a:prstGeom prst="rect">
            <a:avLst/>
          </a:prstGeom>
          <a:noFill/>
          <a:ln>
            <a:noFill/>
          </a:ln>
        </p:spPr>
      </p:pic>
      <p:pic>
        <p:nvPicPr>
          <p:cNvPr id="64" name="Shape 64"/>
          <p:cNvPicPr preferRelativeResize="0"/>
          <p:nvPr/>
        </p:nvPicPr>
        <p:blipFill rotWithShape="1">
          <a:blip r:embed="rId5">
            <a:alphaModFix/>
          </a:blip>
          <a:srcRect b="0" l="13684" r="8957" t="0"/>
          <a:stretch/>
        </p:blipFill>
        <p:spPr>
          <a:xfrm>
            <a:off x="2495974" y="213475"/>
            <a:ext cx="2037849" cy="1481824"/>
          </a:xfrm>
          <a:prstGeom prst="rect">
            <a:avLst/>
          </a:prstGeom>
          <a:noFill/>
          <a:ln>
            <a:noFill/>
          </a:ln>
        </p:spPr>
      </p:pic>
      <p:sp>
        <p:nvSpPr>
          <p:cNvPr id="65" name="Shape 65"/>
          <p:cNvSpPr txBox="1"/>
          <p:nvPr/>
        </p:nvSpPr>
        <p:spPr>
          <a:xfrm>
            <a:off x="6358325" y="2994825"/>
            <a:ext cx="2358900" cy="478200"/>
          </a:xfrm>
          <a:prstGeom prst="rect">
            <a:avLst/>
          </a:prstGeom>
          <a:noFill/>
          <a:ln>
            <a:noFill/>
          </a:ln>
        </p:spPr>
        <p:txBody>
          <a:bodyPr anchorCtr="0" anchor="t" bIns="91425" lIns="91425" rIns="91425" tIns="91425">
            <a:noAutofit/>
          </a:bodyPr>
          <a:lstStyle/>
          <a:p>
            <a:pPr lvl="0" rtl="0">
              <a:spcBef>
                <a:spcPts val="0"/>
              </a:spcBef>
              <a:buNone/>
            </a:pPr>
            <a:r>
              <a:rPr lang="nl" sz="1900"/>
              <a:t>@PieterBeekman</a:t>
            </a:r>
          </a:p>
          <a:p>
            <a:pPr lvl="0" rtl="0">
              <a:spcBef>
                <a:spcPts val="0"/>
              </a:spcBef>
              <a:buNone/>
            </a:pPr>
            <a:br>
              <a:rPr lang="nl"/>
            </a:br>
          </a:p>
          <a:p>
            <a:pPr lvl="0" rtl="0">
              <a:spcBef>
                <a:spcPts val="0"/>
              </a:spcBef>
              <a:buNone/>
            </a:pPr>
            <a:r>
              <a:t/>
            </a:r>
            <a:endParaRPr/>
          </a:p>
        </p:txBody>
      </p:sp>
      <p:pic>
        <p:nvPicPr>
          <p:cNvPr id="66" name="Shape 66"/>
          <p:cNvPicPr preferRelativeResize="0"/>
          <p:nvPr/>
        </p:nvPicPr>
        <p:blipFill>
          <a:blip r:embed="rId6">
            <a:alphaModFix/>
          </a:blip>
          <a:stretch>
            <a:fillRect/>
          </a:stretch>
        </p:blipFill>
        <p:spPr>
          <a:xfrm>
            <a:off x="5939000" y="3053800"/>
            <a:ext cx="419325" cy="419325"/>
          </a:xfrm>
          <a:prstGeom prst="rect">
            <a:avLst/>
          </a:prstGeom>
          <a:noFill/>
          <a:ln>
            <a:noFill/>
          </a:ln>
        </p:spPr>
      </p:pic>
      <p:sp>
        <p:nvSpPr>
          <p:cNvPr id="67" name="Shape 67"/>
          <p:cNvSpPr txBox="1"/>
          <p:nvPr/>
        </p:nvSpPr>
        <p:spPr>
          <a:xfrm>
            <a:off x="5939000" y="3612475"/>
            <a:ext cx="2666700" cy="419400"/>
          </a:xfrm>
          <a:prstGeom prst="rect">
            <a:avLst/>
          </a:prstGeom>
          <a:noFill/>
          <a:ln>
            <a:noFill/>
          </a:ln>
        </p:spPr>
        <p:txBody>
          <a:bodyPr anchorCtr="0" anchor="t" bIns="91425" lIns="91425" rIns="91425" tIns="91425">
            <a:noAutofit/>
          </a:bodyPr>
          <a:lstStyle/>
          <a:p>
            <a:pPr lvl="0" rtl="0">
              <a:spcBef>
                <a:spcPts val="0"/>
              </a:spcBef>
              <a:buNone/>
            </a:pPr>
            <a:r>
              <a:rPr lang="nl"/>
              <a:t>Frontend developer @ Incentro</a:t>
            </a:r>
          </a:p>
        </p:txBody>
      </p:sp>
      <p:pic>
        <p:nvPicPr>
          <p:cNvPr descr="008029a0-51b0-488a-9c7e-28212cbeb48b.jpg" id="68" name="Shape 68"/>
          <p:cNvPicPr preferRelativeResize="0"/>
          <p:nvPr/>
        </p:nvPicPr>
        <p:blipFill rotWithShape="1">
          <a:blip r:embed="rId7">
            <a:alphaModFix/>
          </a:blip>
          <a:srcRect b="3044" l="0" r="0" t="0"/>
          <a:stretch/>
        </p:blipFill>
        <p:spPr>
          <a:xfrm>
            <a:off x="2495975" y="1889874"/>
            <a:ext cx="2037852" cy="1481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idx="1" type="body"/>
          </p:nvPr>
        </p:nvSpPr>
        <p:spPr>
          <a:xfrm>
            <a:off x="311700" y="1381075"/>
            <a:ext cx="8520600" cy="2335500"/>
          </a:xfrm>
          <a:prstGeom prst="rect">
            <a:avLst/>
          </a:prstGeom>
        </p:spPr>
        <p:txBody>
          <a:bodyPr anchorCtr="0" anchor="t" bIns="91425" lIns="91425" rIns="91425" tIns="91425">
            <a:noAutofit/>
          </a:bodyPr>
          <a:lstStyle/>
          <a:p>
            <a:pPr lvl="0" algn="ctr">
              <a:spcBef>
                <a:spcPts val="0"/>
              </a:spcBef>
              <a:buNone/>
            </a:pPr>
            <a:r>
              <a:rPr i="1" lang="nl" sz="3000">
                <a:solidFill>
                  <a:schemeClr val="dk1"/>
                </a:solidFill>
                <a:highlight>
                  <a:srgbClr val="FFFFFF"/>
                </a:highlight>
                <a:latin typeface="Raleway"/>
                <a:ea typeface="Raleway"/>
                <a:cs typeface="Raleway"/>
                <a:sym typeface="Raleway"/>
              </a:rPr>
              <a:t>“Een pushbericht is een kort bericht dat op het scherm van de telefoon getoond wordt. Ook al heeft de gebruiker de app niet eens open, hij krijgt het bericht direct te zien”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77" name="Shape 77"/>
        <p:cNvGrpSpPr/>
        <p:nvPr/>
      </p:nvGrpSpPr>
      <p:grpSpPr>
        <a:xfrm>
          <a:off x="0" y="0"/>
          <a:ext cx="0" cy="0"/>
          <a:chOff x="0" y="0"/>
          <a:chExt cx="0" cy="0"/>
        </a:xfrm>
      </p:grpSpPr>
      <p:pic>
        <p:nvPicPr>
          <p:cNvPr descr="giphy.gif" id="78" name="Shape 78"/>
          <p:cNvPicPr preferRelativeResize="0"/>
          <p:nvPr/>
        </p:nvPicPr>
        <p:blipFill>
          <a:blip r:embed="rId3">
            <a:alphaModFix/>
          </a:blip>
          <a:stretch>
            <a:fillRect/>
          </a:stretch>
        </p:blipFill>
        <p:spPr>
          <a:xfrm>
            <a:off x="1771650" y="0"/>
            <a:ext cx="51435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pic>
        <p:nvPicPr>
          <p:cNvPr id="83" name="Shape 83"/>
          <p:cNvPicPr preferRelativeResize="0"/>
          <p:nvPr/>
        </p:nvPicPr>
        <p:blipFill>
          <a:blip r:embed="rId3">
            <a:alphaModFix/>
          </a:blip>
          <a:stretch>
            <a:fillRect/>
          </a:stretch>
        </p:blipFill>
        <p:spPr>
          <a:xfrm rot="792351">
            <a:off x="1687300" y="3067775"/>
            <a:ext cx="3271249" cy="1635624"/>
          </a:xfrm>
          <a:prstGeom prst="rect">
            <a:avLst/>
          </a:prstGeom>
          <a:noFill/>
          <a:ln>
            <a:noFill/>
          </a:ln>
        </p:spPr>
      </p:pic>
      <p:sp>
        <p:nvSpPr>
          <p:cNvPr id="84" name="Shape 8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b="1" lang="nl" sz="3000"/>
              <a:t>Heel veel opties...</a:t>
            </a:r>
          </a:p>
        </p:txBody>
      </p:sp>
      <p:pic>
        <p:nvPicPr>
          <p:cNvPr id="85" name="Shape 85"/>
          <p:cNvPicPr preferRelativeResize="0"/>
          <p:nvPr/>
        </p:nvPicPr>
        <p:blipFill rotWithShape="1">
          <a:blip r:embed="rId4">
            <a:alphaModFix/>
          </a:blip>
          <a:srcRect b="41166" l="25936" r="26228" t="0"/>
          <a:stretch/>
        </p:blipFill>
        <p:spPr>
          <a:xfrm>
            <a:off x="628125" y="1741125"/>
            <a:ext cx="1891299" cy="1919224"/>
          </a:xfrm>
          <a:prstGeom prst="rect">
            <a:avLst/>
          </a:prstGeom>
          <a:noFill/>
          <a:ln>
            <a:noFill/>
          </a:ln>
        </p:spPr>
      </p:pic>
      <p:pic>
        <p:nvPicPr>
          <p:cNvPr id="86" name="Shape 86"/>
          <p:cNvPicPr preferRelativeResize="0"/>
          <p:nvPr/>
        </p:nvPicPr>
        <p:blipFill>
          <a:blip r:embed="rId5">
            <a:alphaModFix/>
          </a:blip>
          <a:stretch>
            <a:fillRect/>
          </a:stretch>
        </p:blipFill>
        <p:spPr>
          <a:xfrm>
            <a:off x="3074025" y="2095325"/>
            <a:ext cx="2764200" cy="1107750"/>
          </a:xfrm>
          <a:prstGeom prst="rect">
            <a:avLst/>
          </a:prstGeom>
          <a:noFill/>
          <a:ln>
            <a:noFill/>
          </a:ln>
        </p:spPr>
      </p:pic>
      <p:pic>
        <p:nvPicPr>
          <p:cNvPr id="87" name="Shape 87"/>
          <p:cNvPicPr preferRelativeResize="0"/>
          <p:nvPr/>
        </p:nvPicPr>
        <p:blipFill>
          <a:blip r:embed="rId6">
            <a:alphaModFix/>
          </a:blip>
          <a:stretch>
            <a:fillRect/>
          </a:stretch>
        </p:blipFill>
        <p:spPr>
          <a:xfrm>
            <a:off x="6366650" y="1639637"/>
            <a:ext cx="1864225" cy="1864225"/>
          </a:xfrm>
          <a:prstGeom prst="rect">
            <a:avLst/>
          </a:prstGeom>
          <a:noFill/>
          <a:ln>
            <a:noFill/>
          </a:ln>
        </p:spPr>
      </p:pic>
      <p:pic>
        <p:nvPicPr>
          <p:cNvPr id="88" name="Shape 88"/>
          <p:cNvPicPr preferRelativeResize="0"/>
          <p:nvPr/>
        </p:nvPicPr>
        <p:blipFill>
          <a:blip r:embed="rId7">
            <a:alphaModFix/>
          </a:blip>
          <a:stretch>
            <a:fillRect/>
          </a:stretch>
        </p:blipFill>
        <p:spPr>
          <a:xfrm>
            <a:off x="5027050" y="3677975"/>
            <a:ext cx="3200400" cy="676275"/>
          </a:xfrm>
          <a:prstGeom prst="rect">
            <a:avLst/>
          </a:prstGeom>
          <a:noFill/>
          <a:ln>
            <a:noFill/>
          </a:ln>
        </p:spPr>
      </p:pic>
      <p:pic>
        <p:nvPicPr>
          <p:cNvPr id="89" name="Shape 89"/>
          <p:cNvPicPr preferRelativeResize="0"/>
          <p:nvPr/>
        </p:nvPicPr>
        <p:blipFill>
          <a:blip r:embed="rId8">
            <a:alphaModFix/>
          </a:blip>
          <a:stretch>
            <a:fillRect/>
          </a:stretch>
        </p:blipFill>
        <p:spPr>
          <a:xfrm rot="-754491">
            <a:off x="4096437" y="439962"/>
            <a:ext cx="4162424" cy="1095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1000"/>
                                        <p:tgtEl>
                                          <p:spTgt spid="8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000"/>
                                        <p:tgtEl>
                                          <p:spTgt spid="86"/>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1000"/>
                                        <p:tgtEl>
                                          <p:spTgt spid="87"/>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1000"/>
                                        <p:tgtEl>
                                          <p:spTgt spid="83"/>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1000"/>
                                        <p:tgtEl>
                                          <p:spTgt spid="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63438"/>
        </a:solidFill>
      </p:bgPr>
    </p:bg>
    <p:spTree>
      <p:nvGrpSpPr>
        <p:cNvPr id="93" name="Shape 93"/>
        <p:cNvGrpSpPr/>
        <p:nvPr/>
      </p:nvGrpSpPr>
      <p:grpSpPr>
        <a:xfrm>
          <a:off x="0" y="0"/>
          <a:ext cx="0" cy="0"/>
          <a:chOff x="0" y="0"/>
          <a:chExt cx="0" cy="0"/>
        </a:xfrm>
      </p:grpSpPr>
      <p:pic>
        <p:nvPicPr>
          <p:cNvPr id="94" name="Shape 94"/>
          <p:cNvPicPr preferRelativeResize="0"/>
          <p:nvPr/>
        </p:nvPicPr>
        <p:blipFill>
          <a:blip r:embed="rId3">
            <a:alphaModFix/>
          </a:blip>
          <a:stretch>
            <a:fillRect/>
          </a:stretch>
        </p:blipFill>
        <p:spPr>
          <a:xfrm>
            <a:off x="3377049" y="288925"/>
            <a:ext cx="2389899" cy="1354274"/>
          </a:xfrm>
          <a:prstGeom prst="rect">
            <a:avLst/>
          </a:prstGeom>
          <a:noFill/>
          <a:ln>
            <a:noFill/>
          </a:ln>
        </p:spPr>
      </p:pic>
      <p:sp>
        <p:nvSpPr>
          <p:cNvPr id="95" name="Shape 95"/>
          <p:cNvSpPr txBox="1"/>
          <p:nvPr/>
        </p:nvSpPr>
        <p:spPr>
          <a:xfrm>
            <a:off x="823200" y="1984575"/>
            <a:ext cx="2446500" cy="2753700"/>
          </a:xfrm>
          <a:prstGeom prst="rect">
            <a:avLst/>
          </a:prstGeom>
          <a:noFill/>
          <a:ln>
            <a:noFill/>
          </a:ln>
        </p:spPr>
        <p:txBody>
          <a:bodyPr anchorCtr="0" anchor="t" bIns="91425" lIns="91425" rIns="91425" tIns="91425">
            <a:noAutofit/>
          </a:bodyPr>
          <a:lstStyle/>
          <a:p>
            <a:pPr lvl="0">
              <a:spcBef>
                <a:spcPts val="0"/>
              </a:spcBef>
              <a:buNone/>
            </a:pPr>
            <a:r>
              <a:rPr b="1" lang="nl" sz="2300">
                <a:solidFill>
                  <a:srgbClr val="E0A500"/>
                </a:solidFill>
              </a:rPr>
              <a:t>Gratis versie (starter)</a:t>
            </a:r>
          </a:p>
          <a:p>
            <a:pPr lvl="0">
              <a:spcBef>
                <a:spcPts val="0"/>
              </a:spcBef>
              <a:buNone/>
            </a:pPr>
            <a:r>
              <a:t/>
            </a:r>
            <a:endParaRPr>
              <a:solidFill>
                <a:srgbClr val="E0A500"/>
              </a:solidFill>
            </a:endParaRPr>
          </a:p>
          <a:p>
            <a:pPr indent="-228600" lvl="0" marL="457200" rtl="0">
              <a:lnSpc>
                <a:spcPct val="115000"/>
              </a:lnSpc>
              <a:spcBef>
                <a:spcPts val="0"/>
              </a:spcBef>
              <a:buClr>
                <a:srgbClr val="E0A500"/>
              </a:buClr>
              <a:buChar char="●"/>
            </a:pPr>
            <a:r>
              <a:rPr lang="nl">
                <a:solidFill>
                  <a:srgbClr val="E0A500"/>
                </a:solidFill>
              </a:rPr>
              <a:t>Tot 1000 members</a:t>
            </a:r>
          </a:p>
          <a:p>
            <a:pPr indent="-228600" lvl="0" marL="457200" rtl="0">
              <a:lnSpc>
                <a:spcPct val="115000"/>
              </a:lnSpc>
              <a:spcBef>
                <a:spcPts val="0"/>
              </a:spcBef>
              <a:buClr>
                <a:srgbClr val="E0A500"/>
              </a:buClr>
              <a:buChar char="●"/>
            </a:pPr>
            <a:r>
              <a:rPr lang="nl">
                <a:solidFill>
                  <a:srgbClr val="E0A500"/>
                </a:solidFill>
              </a:rPr>
              <a:t>Unlimited push</a:t>
            </a:r>
          </a:p>
          <a:p>
            <a:pPr indent="-228600" lvl="0" marL="457200" rtl="0">
              <a:lnSpc>
                <a:spcPct val="115000"/>
              </a:lnSpc>
              <a:spcBef>
                <a:spcPts val="0"/>
              </a:spcBef>
              <a:buClr>
                <a:srgbClr val="E0A500"/>
              </a:buClr>
              <a:buChar char="●"/>
            </a:pPr>
            <a:r>
              <a:rPr lang="nl">
                <a:solidFill>
                  <a:srgbClr val="E0A500"/>
                </a:solidFill>
              </a:rPr>
              <a:t>Segments builder</a:t>
            </a:r>
          </a:p>
          <a:p>
            <a:pPr indent="-228600" lvl="0" marL="457200" rtl="0">
              <a:lnSpc>
                <a:spcPct val="115000"/>
              </a:lnSpc>
              <a:spcBef>
                <a:spcPts val="0"/>
              </a:spcBef>
              <a:buClr>
                <a:srgbClr val="E0A500"/>
              </a:buClr>
              <a:buChar char="●"/>
            </a:pPr>
            <a:r>
              <a:rPr lang="nl">
                <a:solidFill>
                  <a:srgbClr val="E0A500"/>
                </a:solidFill>
              </a:rPr>
              <a:t>Engagement reports</a:t>
            </a:r>
          </a:p>
          <a:p>
            <a:pPr indent="-228600" lvl="0" marL="457200">
              <a:lnSpc>
                <a:spcPct val="115000"/>
              </a:lnSpc>
              <a:spcBef>
                <a:spcPts val="0"/>
              </a:spcBef>
              <a:buClr>
                <a:srgbClr val="E0A500"/>
              </a:buClr>
              <a:buChar char="●"/>
            </a:pPr>
            <a:r>
              <a:rPr lang="nl">
                <a:solidFill>
                  <a:srgbClr val="E0A500"/>
                </a:solidFill>
              </a:rPr>
              <a:t>Salestijgers</a:t>
            </a:r>
          </a:p>
        </p:txBody>
      </p:sp>
      <p:sp>
        <p:nvSpPr>
          <p:cNvPr id="96" name="Shape 96"/>
          <p:cNvSpPr txBox="1"/>
          <p:nvPr/>
        </p:nvSpPr>
        <p:spPr>
          <a:xfrm>
            <a:off x="5856100" y="1984575"/>
            <a:ext cx="2913300" cy="2116500"/>
          </a:xfrm>
          <a:prstGeom prst="rect">
            <a:avLst/>
          </a:prstGeom>
          <a:noFill/>
          <a:ln>
            <a:noFill/>
          </a:ln>
        </p:spPr>
        <p:txBody>
          <a:bodyPr anchorCtr="0" anchor="t" bIns="91425" lIns="91425" rIns="91425" tIns="91425">
            <a:noAutofit/>
          </a:bodyPr>
          <a:lstStyle/>
          <a:p>
            <a:pPr lvl="0">
              <a:spcBef>
                <a:spcPts val="0"/>
              </a:spcBef>
              <a:buClr>
                <a:schemeClr val="dk1"/>
              </a:buClr>
              <a:buSzPct val="47826"/>
              <a:buFont typeface="Arial"/>
              <a:buNone/>
            </a:pPr>
            <a:r>
              <a:rPr b="1" lang="nl" sz="2300">
                <a:solidFill>
                  <a:srgbClr val="E0A500"/>
                </a:solidFill>
              </a:rPr>
              <a:t>Essential versie </a:t>
            </a:r>
            <a:br>
              <a:rPr b="1" lang="nl" sz="2300">
                <a:solidFill>
                  <a:srgbClr val="E0A500"/>
                </a:solidFill>
              </a:rPr>
            </a:br>
            <a:r>
              <a:rPr b="1" lang="nl" sz="2300">
                <a:solidFill>
                  <a:srgbClr val="E0A500"/>
                </a:solidFill>
              </a:rPr>
              <a:t>vanaf $149,- </a:t>
            </a:r>
          </a:p>
        </p:txBody>
      </p:sp>
      <p:sp>
        <p:nvSpPr>
          <p:cNvPr id="97" name="Shape 97"/>
          <p:cNvSpPr txBox="1"/>
          <p:nvPr/>
        </p:nvSpPr>
        <p:spPr>
          <a:xfrm>
            <a:off x="4436500" y="4738275"/>
            <a:ext cx="4637700" cy="271200"/>
          </a:xfrm>
          <a:prstGeom prst="rect">
            <a:avLst/>
          </a:prstGeom>
          <a:noFill/>
          <a:ln>
            <a:noFill/>
          </a:ln>
        </p:spPr>
        <p:txBody>
          <a:bodyPr anchorCtr="0" anchor="t" bIns="91425" lIns="91425" rIns="91425" tIns="91425">
            <a:noAutofit/>
          </a:bodyPr>
          <a:lstStyle/>
          <a:p>
            <a:pPr lvl="0">
              <a:spcBef>
                <a:spcPts val="0"/>
              </a:spcBef>
              <a:buNone/>
            </a:pPr>
            <a:r>
              <a:rPr lang="nl" sz="1200">
                <a:solidFill>
                  <a:srgbClr val="E0A500"/>
                </a:solidFill>
              </a:rPr>
              <a:t>www.urbanairship.com/products/mobile-app-engagement/pricing</a:t>
            </a:r>
          </a:p>
        </p:txBody>
      </p:sp>
      <p:sp>
        <p:nvSpPr>
          <p:cNvPr id="98" name="Shape 98"/>
          <p:cNvSpPr txBox="1"/>
          <p:nvPr/>
        </p:nvSpPr>
        <p:spPr>
          <a:xfrm>
            <a:off x="3260500" y="1993050"/>
            <a:ext cx="2913300" cy="760500"/>
          </a:xfrm>
          <a:prstGeom prst="rect">
            <a:avLst/>
          </a:prstGeom>
          <a:noFill/>
          <a:ln>
            <a:noFill/>
          </a:ln>
        </p:spPr>
        <p:txBody>
          <a:bodyPr anchorCtr="0" anchor="t" bIns="91425" lIns="91425" rIns="91425" tIns="91425">
            <a:noAutofit/>
          </a:bodyPr>
          <a:lstStyle/>
          <a:p>
            <a:pPr lvl="0" rtl="0">
              <a:spcBef>
                <a:spcPts val="0"/>
              </a:spcBef>
              <a:buNone/>
            </a:pPr>
            <a:r>
              <a:rPr b="1" lang="nl" sz="2300">
                <a:solidFill>
                  <a:srgbClr val="E0A500"/>
                </a:solidFill>
              </a:rPr>
              <a:t>Basic versie </a:t>
            </a:r>
          </a:p>
          <a:p>
            <a:pPr lvl="0" rtl="0">
              <a:spcBef>
                <a:spcPts val="0"/>
              </a:spcBef>
              <a:buNone/>
            </a:pPr>
            <a:r>
              <a:rPr b="1" lang="nl" sz="2300">
                <a:solidFill>
                  <a:srgbClr val="E0A500"/>
                </a:solidFill>
              </a:rPr>
              <a:t>$99,-</a:t>
            </a:r>
          </a:p>
          <a:p>
            <a:pPr lvl="0" rtl="0">
              <a:spcBef>
                <a:spcPts val="0"/>
              </a:spcBef>
              <a:buClr>
                <a:schemeClr val="dk1"/>
              </a:buClr>
              <a:buFont typeface="Arial"/>
              <a:buNone/>
            </a:pPr>
            <a:r>
              <a:t/>
            </a:r>
            <a:endParaRPr b="1" sz="2300">
              <a:solidFill>
                <a:srgbClr val="E0A500"/>
              </a:solidFill>
            </a:endParaRPr>
          </a:p>
        </p:txBody>
      </p:sp>
      <p:sp>
        <p:nvSpPr>
          <p:cNvPr id="99" name="Shape 99"/>
          <p:cNvSpPr txBox="1"/>
          <p:nvPr/>
        </p:nvSpPr>
        <p:spPr>
          <a:xfrm>
            <a:off x="3207600" y="2946000"/>
            <a:ext cx="2446500" cy="14511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Clr>
                <a:srgbClr val="E0A500"/>
              </a:buClr>
              <a:buChar char="●"/>
            </a:pPr>
            <a:r>
              <a:rPr lang="nl">
                <a:solidFill>
                  <a:srgbClr val="E0A500"/>
                </a:solidFill>
              </a:rPr>
              <a:t>Tot 10.000 members</a:t>
            </a:r>
          </a:p>
          <a:p>
            <a:pPr indent="-228600" lvl="0" marL="457200" rtl="0">
              <a:lnSpc>
                <a:spcPct val="115000"/>
              </a:lnSpc>
              <a:spcBef>
                <a:spcPts val="0"/>
              </a:spcBef>
              <a:buClr>
                <a:srgbClr val="E0A500"/>
              </a:buClr>
              <a:buChar char="●"/>
            </a:pPr>
            <a:r>
              <a:rPr lang="nl">
                <a:solidFill>
                  <a:srgbClr val="E0A500"/>
                </a:solidFill>
              </a:rPr>
              <a:t>E-mail/online support</a:t>
            </a:r>
          </a:p>
        </p:txBody>
      </p:sp>
      <p:sp>
        <p:nvSpPr>
          <p:cNvPr id="100" name="Shape 100"/>
          <p:cNvSpPr txBox="1"/>
          <p:nvPr/>
        </p:nvSpPr>
        <p:spPr>
          <a:xfrm>
            <a:off x="5798400" y="2946000"/>
            <a:ext cx="2446500" cy="14511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Clr>
                <a:srgbClr val="E0A500"/>
              </a:buClr>
              <a:buChar char="●"/>
            </a:pPr>
            <a:r>
              <a:rPr lang="nl">
                <a:solidFill>
                  <a:srgbClr val="E0A500"/>
                </a:solidFill>
              </a:rPr>
              <a:t>Landing pages</a:t>
            </a:r>
          </a:p>
          <a:p>
            <a:pPr indent="-228600" lvl="0" marL="457200" rtl="0">
              <a:lnSpc>
                <a:spcPct val="115000"/>
              </a:lnSpc>
              <a:spcBef>
                <a:spcPts val="0"/>
              </a:spcBef>
              <a:buClr>
                <a:srgbClr val="E0A500"/>
              </a:buClr>
              <a:buChar char="●"/>
            </a:pPr>
            <a:r>
              <a:rPr lang="nl">
                <a:solidFill>
                  <a:srgbClr val="E0A500"/>
                </a:solidFill>
              </a:rPr>
              <a:t>Team access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63438"/>
        </a:solidFill>
      </p:bgPr>
    </p:bg>
    <p:spTree>
      <p:nvGrpSpPr>
        <p:cNvPr id="104" name="Shape 104"/>
        <p:cNvGrpSpPr/>
        <p:nvPr/>
      </p:nvGrpSpPr>
      <p:grpSpPr>
        <a:xfrm>
          <a:off x="0" y="0"/>
          <a:ext cx="0" cy="0"/>
          <a:chOff x="0" y="0"/>
          <a:chExt cx="0" cy="0"/>
        </a:xfrm>
      </p:grpSpPr>
      <p:pic>
        <p:nvPicPr>
          <p:cNvPr id="105" name="Shape 105"/>
          <p:cNvPicPr preferRelativeResize="0"/>
          <p:nvPr/>
        </p:nvPicPr>
        <p:blipFill>
          <a:blip r:embed="rId3">
            <a:alphaModFix/>
          </a:blip>
          <a:stretch>
            <a:fillRect/>
          </a:stretch>
        </p:blipFill>
        <p:spPr>
          <a:xfrm>
            <a:off x="7237324" y="228600"/>
            <a:ext cx="1678075" cy="950900"/>
          </a:xfrm>
          <a:prstGeom prst="rect">
            <a:avLst/>
          </a:prstGeom>
          <a:noFill/>
          <a:ln>
            <a:noFill/>
          </a:ln>
        </p:spPr>
      </p:pic>
      <p:sp>
        <p:nvSpPr>
          <p:cNvPr id="106" name="Shape 106"/>
          <p:cNvSpPr txBox="1"/>
          <p:nvPr/>
        </p:nvSpPr>
        <p:spPr>
          <a:xfrm>
            <a:off x="253800" y="414200"/>
            <a:ext cx="6269999" cy="7512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nl" sz="3000">
                <a:solidFill>
                  <a:srgbClr val="E0A500"/>
                </a:solidFill>
              </a:rPr>
              <a:t>Hoe krijg ik het aan de praat?</a:t>
            </a:r>
          </a:p>
        </p:txBody>
      </p:sp>
      <p:sp>
        <p:nvSpPr>
          <p:cNvPr id="107" name="Shape 107"/>
          <p:cNvSpPr txBox="1"/>
          <p:nvPr/>
        </p:nvSpPr>
        <p:spPr>
          <a:xfrm>
            <a:off x="873225" y="1194900"/>
            <a:ext cx="6051600" cy="3032100"/>
          </a:xfrm>
          <a:prstGeom prst="rect">
            <a:avLst/>
          </a:prstGeom>
          <a:noFill/>
          <a:ln>
            <a:noFill/>
          </a:ln>
        </p:spPr>
        <p:txBody>
          <a:bodyPr anchorCtr="0" anchor="t" bIns="91425" lIns="91425" rIns="91425" tIns="91425">
            <a:noAutofit/>
          </a:bodyPr>
          <a:lstStyle/>
          <a:p>
            <a:pPr indent="-381000" lvl="0" marL="457200" rtl="0">
              <a:lnSpc>
                <a:spcPct val="115000"/>
              </a:lnSpc>
              <a:spcBef>
                <a:spcPts val="0"/>
              </a:spcBef>
              <a:buClr>
                <a:srgbClr val="E0A500"/>
              </a:buClr>
              <a:buSzPct val="100000"/>
              <a:buChar char="●"/>
            </a:pPr>
            <a:r>
              <a:rPr lang="nl" sz="2400">
                <a:solidFill>
                  <a:srgbClr val="E0A500"/>
                </a:solidFill>
              </a:rPr>
              <a:t>FCM project aanmaken voor Android</a:t>
            </a:r>
          </a:p>
          <a:p>
            <a:pPr indent="-381000" lvl="0" marL="457200" rtl="0">
              <a:lnSpc>
                <a:spcPct val="115000"/>
              </a:lnSpc>
              <a:spcBef>
                <a:spcPts val="0"/>
              </a:spcBef>
              <a:buClr>
                <a:srgbClr val="E0A500"/>
              </a:buClr>
              <a:buSzPct val="100000"/>
              <a:buChar char="●"/>
            </a:pPr>
            <a:r>
              <a:rPr lang="nl" sz="2400">
                <a:solidFill>
                  <a:srgbClr val="E0A500"/>
                </a:solidFill>
              </a:rPr>
              <a:t>UA Instellen</a:t>
            </a:r>
          </a:p>
          <a:p>
            <a:pPr indent="-381000" lvl="0" marL="457200" rtl="0">
              <a:lnSpc>
                <a:spcPct val="115000"/>
              </a:lnSpc>
              <a:spcBef>
                <a:spcPts val="0"/>
              </a:spcBef>
              <a:buClr>
                <a:srgbClr val="E0A500"/>
              </a:buClr>
              <a:buSzPct val="100000"/>
              <a:buChar char="●"/>
            </a:pPr>
            <a:r>
              <a:rPr lang="nl" sz="2400">
                <a:solidFill>
                  <a:srgbClr val="E0A500"/>
                </a:solidFill>
              </a:rPr>
              <a:t>UA Plugin installeren + instellen</a:t>
            </a:r>
          </a:p>
          <a:p>
            <a:pPr indent="-381000" lvl="0" marL="457200" rtl="0">
              <a:lnSpc>
                <a:spcPct val="115000"/>
              </a:lnSpc>
              <a:spcBef>
                <a:spcPts val="0"/>
              </a:spcBef>
              <a:buClr>
                <a:srgbClr val="E0A500"/>
              </a:buClr>
              <a:buSzPct val="100000"/>
              <a:buChar char="●"/>
            </a:pPr>
            <a:r>
              <a:rPr lang="nl" sz="2400">
                <a:solidFill>
                  <a:srgbClr val="E0A500"/>
                </a:solidFill>
              </a:rPr>
              <a:t>In app code toevoegen</a:t>
            </a:r>
          </a:p>
          <a:p>
            <a:pPr indent="-381000" lvl="0" marL="457200" rtl="0">
              <a:lnSpc>
                <a:spcPct val="115000"/>
              </a:lnSpc>
              <a:spcBef>
                <a:spcPts val="0"/>
              </a:spcBef>
              <a:buClr>
                <a:srgbClr val="E0A500"/>
              </a:buClr>
              <a:buSzPct val="100000"/>
              <a:buChar char="●"/>
            </a:pPr>
            <a:r>
              <a:rPr lang="nl" sz="2400">
                <a:solidFill>
                  <a:srgbClr val="E0A500"/>
                </a:solidFill>
              </a:rPr>
              <a:t>Push it!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63438"/>
        </a:solidFill>
      </p:bgPr>
    </p:bg>
    <p:spTree>
      <p:nvGrpSpPr>
        <p:cNvPr id="111" name="Shape 111"/>
        <p:cNvGrpSpPr/>
        <p:nvPr/>
      </p:nvGrpSpPr>
      <p:grpSpPr>
        <a:xfrm>
          <a:off x="0" y="0"/>
          <a:ext cx="0" cy="0"/>
          <a:chOff x="0" y="0"/>
          <a:chExt cx="0" cy="0"/>
        </a:xfrm>
      </p:grpSpPr>
      <p:pic>
        <p:nvPicPr>
          <p:cNvPr id="112" name="Shape 112"/>
          <p:cNvPicPr preferRelativeResize="0"/>
          <p:nvPr/>
        </p:nvPicPr>
        <p:blipFill>
          <a:blip r:embed="rId3">
            <a:alphaModFix/>
          </a:blip>
          <a:stretch>
            <a:fillRect/>
          </a:stretch>
        </p:blipFill>
        <p:spPr>
          <a:xfrm>
            <a:off x="7262200" y="228600"/>
            <a:ext cx="1653199" cy="936800"/>
          </a:xfrm>
          <a:prstGeom prst="rect">
            <a:avLst/>
          </a:prstGeom>
          <a:noFill/>
          <a:ln>
            <a:noFill/>
          </a:ln>
        </p:spPr>
      </p:pic>
      <p:pic>
        <p:nvPicPr>
          <p:cNvPr id="113" name="Shape 113"/>
          <p:cNvPicPr preferRelativeResize="0"/>
          <p:nvPr/>
        </p:nvPicPr>
        <p:blipFill>
          <a:blip r:embed="rId4">
            <a:alphaModFix/>
          </a:blip>
          <a:stretch>
            <a:fillRect/>
          </a:stretch>
        </p:blipFill>
        <p:spPr>
          <a:xfrm>
            <a:off x="304800" y="1278299"/>
            <a:ext cx="7571949" cy="3560401"/>
          </a:xfrm>
          <a:prstGeom prst="rect">
            <a:avLst/>
          </a:prstGeom>
          <a:noFill/>
          <a:ln>
            <a:noFill/>
          </a:ln>
        </p:spPr>
      </p:pic>
      <p:sp>
        <p:nvSpPr>
          <p:cNvPr id="114" name="Shape 114"/>
          <p:cNvSpPr txBox="1"/>
          <p:nvPr/>
        </p:nvSpPr>
        <p:spPr>
          <a:xfrm>
            <a:off x="253800" y="414200"/>
            <a:ext cx="6269999" cy="7512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Clr>
                <a:schemeClr val="dk1"/>
              </a:buClr>
              <a:buSzPct val="36666"/>
              <a:buFont typeface="Arial"/>
              <a:buNone/>
            </a:pPr>
            <a:r>
              <a:rPr b="1" lang="nl" sz="3000">
                <a:solidFill>
                  <a:srgbClr val="E0A500"/>
                </a:solidFill>
              </a:rPr>
              <a:t>Firebase Cloud Messaging</a:t>
            </a:r>
          </a:p>
        </p:txBody>
      </p:sp>
      <p:pic>
        <p:nvPicPr>
          <p:cNvPr id="115" name="Shape 115"/>
          <p:cNvPicPr preferRelativeResize="0"/>
          <p:nvPr/>
        </p:nvPicPr>
        <p:blipFill>
          <a:blip r:embed="rId5">
            <a:alphaModFix/>
          </a:blip>
          <a:stretch>
            <a:fillRect/>
          </a:stretch>
        </p:blipFill>
        <p:spPr>
          <a:xfrm>
            <a:off x="680325" y="1648587"/>
            <a:ext cx="7571949" cy="32717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263438"/>
        </a:solidFill>
      </p:bgPr>
    </p:bg>
    <p:spTree>
      <p:nvGrpSpPr>
        <p:cNvPr id="119" name="Shape 119"/>
        <p:cNvGrpSpPr/>
        <p:nvPr/>
      </p:nvGrpSpPr>
      <p:grpSpPr>
        <a:xfrm>
          <a:off x="0" y="0"/>
          <a:ext cx="0" cy="0"/>
          <a:chOff x="0" y="0"/>
          <a:chExt cx="0" cy="0"/>
        </a:xfrm>
      </p:grpSpPr>
      <p:pic>
        <p:nvPicPr>
          <p:cNvPr id="120" name="Shape 120"/>
          <p:cNvPicPr preferRelativeResize="0"/>
          <p:nvPr/>
        </p:nvPicPr>
        <p:blipFill>
          <a:blip r:embed="rId3">
            <a:alphaModFix/>
          </a:blip>
          <a:stretch>
            <a:fillRect/>
          </a:stretch>
        </p:blipFill>
        <p:spPr>
          <a:xfrm>
            <a:off x="7262200" y="228600"/>
            <a:ext cx="1653199" cy="936800"/>
          </a:xfrm>
          <a:prstGeom prst="rect">
            <a:avLst/>
          </a:prstGeom>
          <a:noFill/>
          <a:ln>
            <a:noFill/>
          </a:ln>
        </p:spPr>
      </p:pic>
      <p:sp>
        <p:nvSpPr>
          <p:cNvPr id="121" name="Shape 121"/>
          <p:cNvSpPr txBox="1"/>
          <p:nvPr/>
        </p:nvSpPr>
        <p:spPr>
          <a:xfrm>
            <a:off x="253800" y="414200"/>
            <a:ext cx="6269999" cy="7512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b="1" lang="nl" sz="3000">
                <a:solidFill>
                  <a:srgbClr val="E0A500"/>
                </a:solidFill>
              </a:rPr>
              <a:t>Cordova plugin installeren</a:t>
            </a:r>
          </a:p>
        </p:txBody>
      </p:sp>
      <p:sp>
        <p:nvSpPr>
          <p:cNvPr id="122" name="Shape 122"/>
          <p:cNvSpPr txBox="1"/>
          <p:nvPr/>
        </p:nvSpPr>
        <p:spPr>
          <a:xfrm>
            <a:off x="521425" y="2463525"/>
            <a:ext cx="7851900" cy="682800"/>
          </a:xfrm>
          <a:prstGeom prst="rect">
            <a:avLst/>
          </a:prstGeom>
          <a:noFill/>
          <a:ln>
            <a:noFill/>
          </a:ln>
        </p:spPr>
        <p:txBody>
          <a:bodyPr anchorCtr="0" anchor="t" bIns="91425" lIns="91425" rIns="91425" tIns="91425">
            <a:noAutofit/>
          </a:bodyPr>
          <a:lstStyle/>
          <a:p>
            <a:pPr lvl="0" rtl="0">
              <a:lnSpc>
                <a:spcPct val="115000"/>
              </a:lnSpc>
              <a:spcBef>
                <a:spcPts val="0"/>
              </a:spcBef>
              <a:spcAft>
                <a:spcPts val="500"/>
              </a:spcAft>
              <a:buClr>
                <a:schemeClr val="dk1"/>
              </a:buClr>
              <a:buSzPct val="44000"/>
              <a:buFont typeface="Arial"/>
              <a:buNone/>
            </a:pPr>
            <a:r>
              <a:rPr lang="nl" sz="2450">
                <a:solidFill>
                  <a:srgbClr val="F8F8F2"/>
                </a:solidFill>
                <a:latin typeface="Courier New"/>
                <a:ea typeface="Courier New"/>
                <a:cs typeface="Courier New"/>
                <a:sym typeface="Courier New"/>
              </a:rPr>
              <a:t>$ </a:t>
            </a:r>
            <a:r>
              <a:rPr lang="nl" sz="2450">
                <a:solidFill>
                  <a:srgbClr val="FFFFFF"/>
                </a:solidFill>
                <a:latin typeface="Courier New"/>
                <a:ea typeface="Courier New"/>
                <a:cs typeface="Courier New"/>
                <a:sym typeface="Courier New"/>
              </a:rPr>
              <a:t>cordova plugin add urbanairship-cordova</a:t>
            </a:r>
          </a:p>
          <a:p>
            <a:pPr lvl="0">
              <a:spcBef>
                <a:spcPts val="0"/>
              </a:spcBef>
              <a:buNone/>
            </a:pPr>
            <a:r>
              <a:t/>
            </a:r>
            <a:endParaRPr/>
          </a:p>
        </p:txBody>
      </p:sp>
      <p:pic>
        <p:nvPicPr>
          <p:cNvPr id="123" name="Shape 123"/>
          <p:cNvPicPr preferRelativeResize="0"/>
          <p:nvPr/>
        </p:nvPicPr>
        <p:blipFill>
          <a:blip r:embed="rId4">
            <a:alphaModFix/>
          </a:blip>
          <a:stretch>
            <a:fillRect/>
          </a:stretch>
        </p:blipFill>
        <p:spPr>
          <a:xfrm>
            <a:off x="177600" y="2167575"/>
            <a:ext cx="8839199" cy="1274705"/>
          </a:xfrm>
          <a:prstGeom prst="rect">
            <a:avLst/>
          </a:prstGeom>
          <a:noFill/>
          <a:ln>
            <a:noFill/>
          </a:ln>
        </p:spPr>
      </p:pic>
      <p:pic>
        <p:nvPicPr>
          <p:cNvPr id="124" name="Shape 124"/>
          <p:cNvPicPr preferRelativeResize="0"/>
          <p:nvPr/>
        </p:nvPicPr>
        <p:blipFill>
          <a:blip r:embed="rId5">
            <a:alphaModFix/>
          </a:blip>
          <a:stretch>
            <a:fillRect/>
          </a:stretch>
        </p:blipFill>
        <p:spPr>
          <a:xfrm>
            <a:off x="253800" y="2034574"/>
            <a:ext cx="8762998" cy="18213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